
<file path=[Content_Types].xml><?xml version="1.0" encoding="utf-8"?>
<Types xmlns="http://schemas.openxmlformats.org/package/2006/content-types">
  <Override PartName="/ppt/slides/slide18.xml" ContentType="application/vnd.openxmlformats-officedocument.presentationml.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23.xml" ContentType="application/vnd.openxmlformats-officedocument.presentationml.slide+xml"/>
  <Override PartName="/ppt/diagrams/layout1.xml" ContentType="application/vnd.openxmlformats-officedocument.drawingml.diagramLayout+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0.xml" ContentType="application/vnd.openxmlformats-officedocument.presentationml.slide+xml"/>
  <Override PartName="/ppt/diagrams/drawing1.xml" ContentType="application/vnd.ms-office.drawingml.diagramDrawing+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79" r:id="rId5"/>
    <p:sldId id="267" r:id="rId6"/>
    <p:sldId id="268" r:id="rId7"/>
    <p:sldId id="269" r:id="rId8"/>
    <p:sldId id="270" r:id="rId9"/>
    <p:sldId id="272" r:id="rId10"/>
    <p:sldId id="281" r:id="rId11"/>
    <p:sldId id="259" r:id="rId12"/>
    <p:sldId id="260" r:id="rId13"/>
    <p:sldId id="266" r:id="rId14"/>
    <p:sldId id="261" r:id="rId15"/>
    <p:sldId id="262" r:id="rId16"/>
    <p:sldId id="263" r:id="rId17"/>
    <p:sldId id="264" r:id="rId18"/>
    <p:sldId id="265" r:id="rId19"/>
    <p:sldId id="280" r:id="rId20"/>
    <p:sldId id="271" r:id="rId21"/>
    <p:sldId id="273" r:id="rId22"/>
    <p:sldId id="276"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3" autoAdjust="0"/>
    <p:restoredTop sz="94674" autoAdjust="0"/>
  </p:normalViewPr>
  <p:slideViewPr>
    <p:cSldViewPr snapToGrid="0" snapToObjects="1">
      <p:cViewPr varScale="1">
        <p:scale>
          <a:sx n="194" d="100"/>
          <a:sy n="194" d="100"/>
        </p:scale>
        <p:origin x="-96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E1CE9-B6BB-0D48-8990-3024F55A4221}" type="doc">
      <dgm:prSet loTypeId="urn:microsoft.com/office/officeart/2005/8/layout/bList2" loCatId="list" qsTypeId="urn:microsoft.com/office/officeart/2005/8/quickstyle/simple4" qsCatId="simple" csTypeId="urn:microsoft.com/office/officeart/2005/8/colors/accent1_2" csCatId="accent1" phldr="1"/>
      <dgm:spPr/>
    </dgm:pt>
    <dgm:pt modelId="{16947BB0-C1E8-C94B-8EF8-7E4A90F31466}">
      <dgm:prSet phldrT="[Text]"/>
      <dgm:spPr/>
      <dgm:t>
        <a:bodyPr/>
        <a:lstStyle/>
        <a:p>
          <a:r>
            <a:rPr lang="en-US" dirty="0" smtClean="0"/>
            <a:t>Kleenex</a:t>
          </a:r>
          <a:endParaRPr lang="en-US" dirty="0"/>
        </a:p>
      </dgm:t>
    </dgm:pt>
    <dgm:pt modelId="{4A96B951-851A-F14E-877D-EC304792BF34}" type="parTrans" cxnId="{8FE4B2F7-9A7E-B543-8EDA-95C7D7923DF2}">
      <dgm:prSet/>
      <dgm:spPr/>
      <dgm:t>
        <a:bodyPr/>
        <a:lstStyle/>
        <a:p>
          <a:endParaRPr lang="en-US"/>
        </a:p>
      </dgm:t>
    </dgm:pt>
    <dgm:pt modelId="{6C7C200B-A328-5B40-A12A-1C3F4C6453D9}" type="sibTrans" cxnId="{8FE4B2F7-9A7E-B543-8EDA-95C7D7923DF2}">
      <dgm:prSet/>
      <dgm:spPr/>
      <dgm:t>
        <a:bodyPr/>
        <a:lstStyle/>
        <a:p>
          <a:endParaRPr lang="en-US"/>
        </a:p>
      </dgm:t>
    </dgm:pt>
    <dgm:pt modelId="{00E184DA-6D47-EA4F-B50B-8D0D164BA261}">
      <dgm:prSet phldrT="[Text]"/>
      <dgm:spPr/>
      <dgm:t>
        <a:bodyPr/>
        <a:lstStyle/>
        <a:p>
          <a:pPr algn="ctr"/>
          <a:r>
            <a:rPr lang="en-US" dirty="0" smtClean="0"/>
            <a:t>Puffs</a:t>
          </a:r>
          <a:endParaRPr lang="en-US" dirty="0"/>
        </a:p>
      </dgm:t>
    </dgm:pt>
    <dgm:pt modelId="{36DFCDB2-D536-6A42-AE47-AFD0FCD5433F}" type="parTrans" cxnId="{E0A95E10-7EC4-C342-B4E6-68A2985A22F6}">
      <dgm:prSet/>
      <dgm:spPr/>
      <dgm:t>
        <a:bodyPr/>
        <a:lstStyle/>
        <a:p>
          <a:endParaRPr lang="en-US"/>
        </a:p>
      </dgm:t>
    </dgm:pt>
    <dgm:pt modelId="{E5767B72-81D9-DC41-B5DA-E5BDD47A97EB}" type="sibTrans" cxnId="{E0A95E10-7EC4-C342-B4E6-68A2985A22F6}">
      <dgm:prSet/>
      <dgm:spPr/>
      <dgm:t>
        <a:bodyPr/>
        <a:lstStyle/>
        <a:p>
          <a:endParaRPr lang="en-US"/>
        </a:p>
      </dgm:t>
    </dgm:pt>
    <dgm:pt modelId="{1776C45D-C1F8-3949-8703-400C4F5E91EB}">
      <dgm:prSet phldrT="[Text]"/>
      <dgm:spPr/>
      <dgm:t>
        <a:bodyPr/>
        <a:lstStyle/>
        <a:p>
          <a:pPr algn="ctr"/>
          <a:r>
            <a:rPr lang="en-US" dirty="0" smtClean="0"/>
            <a:t>Scotties</a:t>
          </a:r>
          <a:endParaRPr lang="en-US" dirty="0"/>
        </a:p>
      </dgm:t>
    </dgm:pt>
    <dgm:pt modelId="{AAEBC643-BEF8-304B-85C2-10B41A55D1A4}" type="parTrans" cxnId="{A8C8AE8B-6B91-2C42-B712-084369ADB552}">
      <dgm:prSet/>
      <dgm:spPr/>
      <dgm:t>
        <a:bodyPr/>
        <a:lstStyle/>
        <a:p>
          <a:endParaRPr lang="en-US"/>
        </a:p>
      </dgm:t>
    </dgm:pt>
    <dgm:pt modelId="{648497DC-A93D-2B41-B5FF-74C37D3F7B78}" type="sibTrans" cxnId="{A8C8AE8B-6B91-2C42-B712-084369ADB552}">
      <dgm:prSet/>
      <dgm:spPr/>
      <dgm:t>
        <a:bodyPr/>
        <a:lstStyle/>
        <a:p>
          <a:endParaRPr lang="en-US"/>
        </a:p>
      </dgm:t>
    </dgm:pt>
    <dgm:pt modelId="{14196052-B274-684E-B489-2C008A228262}" type="pres">
      <dgm:prSet presAssocID="{E4CE1CE9-B6BB-0D48-8990-3024F55A4221}" presName="diagram" presStyleCnt="0">
        <dgm:presLayoutVars>
          <dgm:dir/>
          <dgm:animLvl val="lvl"/>
          <dgm:resizeHandles val="exact"/>
        </dgm:presLayoutVars>
      </dgm:prSet>
      <dgm:spPr/>
    </dgm:pt>
    <dgm:pt modelId="{359941D6-A383-9344-A6FA-78AB50B161B8}" type="pres">
      <dgm:prSet presAssocID="{16947BB0-C1E8-C94B-8EF8-7E4A90F31466}" presName="compNode" presStyleCnt="0"/>
      <dgm:spPr/>
    </dgm:pt>
    <dgm:pt modelId="{18786440-6AB0-1E40-B155-39C26B1F52DA}" type="pres">
      <dgm:prSet presAssocID="{16947BB0-C1E8-C94B-8EF8-7E4A90F31466}" presName="childRect" presStyleLbl="bgAcc1" presStyleIdx="0" presStyleCnt="3">
        <dgm:presLayoutVars>
          <dgm:bulletEnabled val="1"/>
        </dgm:presLayoutVars>
      </dgm:prSet>
      <dgm:spPr>
        <a:blipFill rotWithShape="0">
          <a:blip xmlns:r="http://schemas.openxmlformats.org/officeDocument/2006/relationships" r:embed="rId1"/>
          <a:stretch>
            <a:fillRect/>
          </a:stretch>
        </a:blipFill>
      </dgm:spPr>
    </dgm:pt>
    <dgm:pt modelId="{974A5A01-45E7-FC4F-BEE7-2F8411D4B6CD}" type="pres">
      <dgm:prSet presAssocID="{16947BB0-C1E8-C94B-8EF8-7E4A90F31466}" presName="parentText" presStyleLbl="node1" presStyleIdx="0" presStyleCnt="0">
        <dgm:presLayoutVars>
          <dgm:chMax val="0"/>
          <dgm:bulletEnabled val="1"/>
        </dgm:presLayoutVars>
      </dgm:prSet>
      <dgm:spPr/>
      <dgm:t>
        <a:bodyPr/>
        <a:lstStyle/>
        <a:p>
          <a:endParaRPr lang="en-US"/>
        </a:p>
      </dgm:t>
    </dgm:pt>
    <dgm:pt modelId="{8BFB92A5-43DC-DE45-977C-FB6380DD2AB8}" type="pres">
      <dgm:prSet presAssocID="{16947BB0-C1E8-C94B-8EF8-7E4A90F31466}" presName="parentRect" presStyleLbl="alignNode1" presStyleIdx="0" presStyleCnt="3"/>
      <dgm:spPr/>
      <dgm:t>
        <a:bodyPr/>
        <a:lstStyle/>
        <a:p>
          <a:endParaRPr lang="en-US"/>
        </a:p>
      </dgm:t>
    </dgm:pt>
    <dgm:pt modelId="{6D805646-8BE0-3448-A651-2A1C6126FD84}" type="pres">
      <dgm:prSet presAssocID="{16947BB0-C1E8-C94B-8EF8-7E4A90F31466}" presName="adorn" presStyleLbl="fgAccFollowNode1" presStyleIdx="0" presStyleCnt="3" custLinFactNeighborX="-6474" custLinFactNeighborY="-8322"/>
      <dgm:spPr/>
    </dgm:pt>
    <dgm:pt modelId="{78562A5A-54F0-BF4F-9F75-C119256B20DB}" type="pres">
      <dgm:prSet presAssocID="{6C7C200B-A328-5B40-A12A-1C3F4C6453D9}" presName="sibTrans" presStyleLbl="sibTrans2D1" presStyleIdx="0" presStyleCnt="0"/>
      <dgm:spPr/>
      <dgm:t>
        <a:bodyPr/>
        <a:lstStyle/>
        <a:p>
          <a:endParaRPr lang="en-US"/>
        </a:p>
      </dgm:t>
    </dgm:pt>
    <dgm:pt modelId="{03B961A3-F75B-0B45-A127-22CC98CB6610}" type="pres">
      <dgm:prSet presAssocID="{00E184DA-6D47-EA4F-B50B-8D0D164BA261}" presName="compNode" presStyleCnt="0"/>
      <dgm:spPr/>
    </dgm:pt>
    <dgm:pt modelId="{D198BF10-94C1-8546-86E1-809BDD156D99}" type="pres">
      <dgm:prSet presAssocID="{00E184DA-6D47-EA4F-B50B-8D0D164BA261}" presName="childRect" presStyleLbl="bgAcc1" presStyleIdx="1" presStyleCnt="3">
        <dgm:presLayoutVars>
          <dgm:bulletEnabled val="1"/>
        </dgm:presLayoutVars>
      </dgm:prSet>
      <dgm:spPr>
        <a:blipFill rotWithShape="0">
          <a:blip xmlns:r="http://schemas.openxmlformats.org/officeDocument/2006/relationships" r:embed="rId2"/>
          <a:stretch>
            <a:fillRect/>
          </a:stretch>
        </a:blipFill>
      </dgm:spPr>
    </dgm:pt>
    <dgm:pt modelId="{EDDCFA9E-78A1-744D-A44F-68EB56226BC2}" type="pres">
      <dgm:prSet presAssocID="{00E184DA-6D47-EA4F-B50B-8D0D164BA261}" presName="parentText" presStyleLbl="node1" presStyleIdx="0" presStyleCnt="0">
        <dgm:presLayoutVars>
          <dgm:chMax val="0"/>
          <dgm:bulletEnabled val="1"/>
        </dgm:presLayoutVars>
      </dgm:prSet>
      <dgm:spPr/>
      <dgm:t>
        <a:bodyPr/>
        <a:lstStyle/>
        <a:p>
          <a:endParaRPr lang="en-US"/>
        </a:p>
      </dgm:t>
    </dgm:pt>
    <dgm:pt modelId="{B07545CF-B2D3-5E47-9D4D-92D367D6A685}" type="pres">
      <dgm:prSet presAssocID="{00E184DA-6D47-EA4F-B50B-8D0D164BA261}" presName="parentRect" presStyleLbl="alignNode1" presStyleIdx="1" presStyleCnt="3"/>
      <dgm:spPr/>
      <dgm:t>
        <a:bodyPr/>
        <a:lstStyle/>
        <a:p>
          <a:endParaRPr lang="en-US"/>
        </a:p>
      </dgm:t>
    </dgm:pt>
    <dgm:pt modelId="{1459E73F-91C0-F544-9D81-8BAE3B87D9DC}" type="pres">
      <dgm:prSet presAssocID="{00E184DA-6D47-EA4F-B50B-8D0D164BA261}" presName="adorn" presStyleLbl="fgAccFollowNode1" presStyleIdx="1" presStyleCnt="3"/>
      <dgm:spPr/>
    </dgm:pt>
    <dgm:pt modelId="{C7FA75C5-31A2-674F-BEED-C7AFDB848545}" type="pres">
      <dgm:prSet presAssocID="{E5767B72-81D9-DC41-B5DA-E5BDD47A97EB}" presName="sibTrans" presStyleLbl="sibTrans2D1" presStyleIdx="0" presStyleCnt="0"/>
      <dgm:spPr/>
      <dgm:t>
        <a:bodyPr/>
        <a:lstStyle/>
        <a:p>
          <a:endParaRPr lang="en-US"/>
        </a:p>
      </dgm:t>
    </dgm:pt>
    <dgm:pt modelId="{2CB65FB9-5494-484E-A825-786D6A3AC671}" type="pres">
      <dgm:prSet presAssocID="{1776C45D-C1F8-3949-8703-400C4F5E91EB}" presName="compNode" presStyleCnt="0"/>
      <dgm:spPr/>
    </dgm:pt>
    <dgm:pt modelId="{F4F252C2-5544-074E-87B0-D6D3E23CE613}" type="pres">
      <dgm:prSet presAssocID="{1776C45D-C1F8-3949-8703-400C4F5E91EB}" presName="childRect" presStyleLbl="bgAcc1" presStyleIdx="2" presStyleCnt="3">
        <dgm:presLayoutVars>
          <dgm:bulletEnabled val="1"/>
        </dgm:presLayoutVars>
      </dgm:prSet>
      <dgm:spPr>
        <a:blipFill rotWithShape="0">
          <a:blip xmlns:r="http://schemas.openxmlformats.org/officeDocument/2006/relationships" r:embed="rId3"/>
          <a:stretch>
            <a:fillRect/>
          </a:stretch>
        </a:blipFill>
      </dgm:spPr>
    </dgm:pt>
    <dgm:pt modelId="{D551E8BD-5985-C641-97B4-A57054741CC2}" type="pres">
      <dgm:prSet presAssocID="{1776C45D-C1F8-3949-8703-400C4F5E91EB}" presName="parentText" presStyleLbl="node1" presStyleIdx="0" presStyleCnt="0">
        <dgm:presLayoutVars>
          <dgm:chMax val="0"/>
          <dgm:bulletEnabled val="1"/>
        </dgm:presLayoutVars>
      </dgm:prSet>
      <dgm:spPr/>
      <dgm:t>
        <a:bodyPr/>
        <a:lstStyle/>
        <a:p>
          <a:endParaRPr lang="en-US"/>
        </a:p>
      </dgm:t>
    </dgm:pt>
    <dgm:pt modelId="{799EA2E0-B7CD-5349-8720-D0F57D99E683}" type="pres">
      <dgm:prSet presAssocID="{1776C45D-C1F8-3949-8703-400C4F5E91EB}" presName="parentRect" presStyleLbl="alignNode1" presStyleIdx="2" presStyleCnt="3"/>
      <dgm:spPr/>
      <dgm:t>
        <a:bodyPr/>
        <a:lstStyle/>
        <a:p>
          <a:endParaRPr lang="en-US"/>
        </a:p>
      </dgm:t>
    </dgm:pt>
    <dgm:pt modelId="{56868D30-F84F-9047-8F44-B7AD18B5E79E}" type="pres">
      <dgm:prSet presAssocID="{1776C45D-C1F8-3949-8703-400C4F5E91EB}" presName="adorn" presStyleLbl="fgAccFollowNode1" presStyleIdx="2" presStyleCnt="3"/>
      <dgm:spPr/>
    </dgm:pt>
  </dgm:ptLst>
  <dgm:cxnLst>
    <dgm:cxn modelId="{0B47FB88-60EA-7843-8770-315E7FBD4779}" type="presOf" srcId="{E5767B72-81D9-DC41-B5DA-E5BDD47A97EB}" destId="{C7FA75C5-31A2-674F-BEED-C7AFDB848545}" srcOrd="0" destOrd="0" presId="urn:microsoft.com/office/officeart/2005/8/layout/bList2"/>
    <dgm:cxn modelId="{A8C8AE8B-6B91-2C42-B712-084369ADB552}" srcId="{E4CE1CE9-B6BB-0D48-8990-3024F55A4221}" destId="{1776C45D-C1F8-3949-8703-400C4F5E91EB}" srcOrd="2" destOrd="0" parTransId="{AAEBC643-BEF8-304B-85C2-10B41A55D1A4}" sibTransId="{648497DC-A93D-2B41-B5FF-74C37D3F7B78}"/>
    <dgm:cxn modelId="{8B5B3F1B-BA69-744C-AF8E-615CC616AAE7}" type="presOf" srcId="{16947BB0-C1E8-C94B-8EF8-7E4A90F31466}" destId="{974A5A01-45E7-FC4F-BEE7-2F8411D4B6CD}" srcOrd="0" destOrd="0" presId="urn:microsoft.com/office/officeart/2005/8/layout/bList2"/>
    <dgm:cxn modelId="{07B5F415-CD54-A143-B068-5ECF7D681D5E}" type="presOf" srcId="{1776C45D-C1F8-3949-8703-400C4F5E91EB}" destId="{D551E8BD-5985-C641-97B4-A57054741CC2}" srcOrd="0" destOrd="0" presId="urn:microsoft.com/office/officeart/2005/8/layout/bList2"/>
    <dgm:cxn modelId="{A59C6F34-1EB0-584C-8802-DE8C3CCE537B}" type="presOf" srcId="{6C7C200B-A328-5B40-A12A-1C3F4C6453D9}" destId="{78562A5A-54F0-BF4F-9F75-C119256B20DB}" srcOrd="0" destOrd="0" presId="urn:microsoft.com/office/officeart/2005/8/layout/bList2"/>
    <dgm:cxn modelId="{8FE4B2F7-9A7E-B543-8EDA-95C7D7923DF2}" srcId="{E4CE1CE9-B6BB-0D48-8990-3024F55A4221}" destId="{16947BB0-C1E8-C94B-8EF8-7E4A90F31466}" srcOrd="0" destOrd="0" parTransId="{4A96B951-851A-F14E-877D-EC304792BF34}" sibTransId="{6C7C200B-A328-5B40-A12A-1C3F4C6453D9}"/>
    <dgm:cxn modelId="{2D247ED9-49AD-954A-930F-53F4CA6DC974}" type="presOf" srcId="{00E184DA-6D47-EA4F-B50B-8D0D164BA261}" destId="{EDDCFA9E-78A1-744D-A44F-68EB56226BC2}" srcOrd="0" destOrd="0" presId="urn:microsoft.com/office/officeart/2005/8/layout/bList2"/>
    <dgm:cxn modelId="{21A1DD50-8A57-4B4F-9B81-F80C3B229989}" type="presOf" srcId="{16947BB0-C1E8-C94B-8EF8-7E4A90F31466}" destId="{8BFB92A5-43DC-DE45-977C-FB6380DD2AB8}" srcOrd="1" destOrd="0" presId="urn:microsoft.com/office/officeart/2005/8/layout/bList2"/>
    <dgm:cxn modelId="{2EAEB956-157D-3447-8B9E-CCA1C10B33D2}" type="presOf" srcId="{1776C45D-C1F8-3949-8703-400C4F5E91EB}" destId="{799EA2E0-B7CD-5349-8720-D0F57D99E683}" srcOrd="1" destOrd="0" presId="urn:microsoft.com/office/officeart/2005/8/layout/bList2"/>
    <dgm:cxn modelId="{EBF17E12-C27D-6941-B9F7-8533910861E8}" type="presOf" srcId="{E4CE1CE9-B6BB-0D48-8990-3024F55A4221}" destId="{14196052-B274-684E-B489-2C008A228262}" srcOrd="0" destOrd="0" presId="urn:microsoft.com/office/officeart/2005/8/layout/bList2"/>
    <dgm:cxn modelId="{E0A95E10-7EC4-C342-B4E6-68A2985A22F6}" srcId="{E4CE1CE9-B6BB-0D48-8990-3024F55A4221}" destId="{00E184DA-6D47-EA4F-B50B-8D0D164BA261}" srcOrd="1" destOrd="0" parTransId="{36DFCDB2-D536-6A42-AE47-AFD0FCD5433F}" sibTransId="{E5767B72-81D9-DC41-B5DA-E5BDD47A97EB}"/>
    <dgm:cxn modelId="{41DF1875-FA16-2E47-A1C9-D31DB1B20590}" type="presOf" srcId="{00E184DA-6D47-EA4F-B50B-8D0D164BA261}" destId="{B07545CF-B2D3-5E47-9D4D-92D367D6A685}" srcOrd="1" destOrd="0" presId="urn:microsoft.com/office/officeart/2005/8/layout/bList2"/>
    <dgm:cxn modelId="{8082CE73-3789-3344-8282-1FF8B28C4CBF}" type="presParOf" srcId="{14196052-B274-684E-B489-2C008A228262}" destId="{359941D6-A383-9344-A6FA-78AB50B161B8}" srcOrd="0" destOrd="0" presId="urn:microsoft.com/office/officeart/2005/8/layout/bList2"/>
    <dgm:cxn modelId="{C156E80B-A64E-E84C-B21B-DA4C2D988812}" type="presParOf" srcId="{359941D6-A383-9344-A6FA-78AB50B161B8}" destId="{18786440-6AB0-1E40-B155-39C26B1F52DA}" srcOrd="0" destOrd="0" presId="urn:microsoft.com/office/officeart/2005/8/layout/bList2"/>
    <dgm:cxn modelId="{5A44CA9A-D6CF-6245-B694-C76E695B74A4}" type="presParOf" srcId="{359941D6-A383-9344-A6FA-78AB50B161B8}" destId="{974A5A01-45E7-FC4F-BEE7-2F8411D4B6CD}" srcOrd="1" destOrd="0" presId="urn:microsoft.com/office/officeart/2005/8/layout/bList2"/>
    <dgm:cxn modelId="{481F2361-FCFB-5141-BEB7-C33E25EB2F3F}" type="presParOf" srcId="{359941D6-A383-9344-A6FA-78AB50B161B8}" destId="{8BFB92A5-43DC-DE45-977C-FB6380DD2AB8}" srcOrd="2" destOrd="0" presId="urn:microsoft.com/office/officeart/2005/8/layout/bList2"/>
    <dgm:cxn modelId="{FB2B82AF-3BA0-8646-BA68-5CE1495488BE}" type="presParOf" srcId="{359941D6-A383-9344-A6FA-78AB50B161B8}" destId="{6D805646-8BE0-3448-A651-2A1C6126FD84}" srcOrd="3" destOrd="0" presId="urn:microsoft.com/office/officeart/2005/8/layout/bList2"/>
    <dgm:cxn modelId="{A67AF739-C510-DA4E-BC24-FFC3BAB42210}" type="presParOf" srcId="{14196052-B274-684E-B489-2C008A228262}" destId="{78562A5A-54F0-BF4F-9F75-C119256B20DB}" srcOrd="1" destOrd="0" presId="urn:microsoft.com/office/officeart/2005/8/layout/bList2"/>
    <dgm:cxn modelId="{6DD2D106-BF7A-3044-9E31-2A40C0304D7D}" type="presParOf" srcId="{14196052-B274-684E-B489-2C008A228262}" destId="{03B961A3-F75B-0B45-A127-22CC98CB6610}" srcOrd="2" destOrd="0" presId="urn:microsoft.com/office/officeart/2005/8/layout/bList2"/>
    <dgm:cxn modelId="{B069319B-AD98-D140-8692-3AAA6307936F}" type="presParOf" srcId="{03B961A3-F75B-0B45-A127-22CC98CB6610}" destId="{D198BF10-94C1-8546-86E1-809BDD156D99}" srcOrd="0" destOrd="0" presId="urn:microsoft.com/office/officeart/2005/8/layout/bList2"/>
    <dgm:cxn modelId="{FBDA3D71-0F74-1A48-AC1D-232D7D89CDCA}" type="presParOf" srcId="{03B961A3-F75B-0B45-A127-22CC98CB6610}" destId="{EDDCFA9E-78A1-744D-A44F-68EB56226BC2}" srcOrd="1" destOrd="0" presId="urn:microsoft.com/office/officeart/2005/8/layout/bList2"/>
    <dgm:cxn modelId="{17721CCD-64D9-734D-B7EC-F4659FEB9DE4}" type="presParOf" srcId="{03B961A3-F75B-0B45-A127-22CC98CB6610}" destId="{B07545CF-B2D3-5E47-9D4D-92D367D6A685}" srcOrd="2" destOrd="0" presId="urn:microsoft.com/office/officeart/2005/8/layout/bList2"/>
    <dgm:cxn modelId="{BFF266A9-FAE8-5942-B6D9-05914D4EC497}" type="presParOf" srcId="{03B961A3-F75B-0B45-A127-22CC98CB6610}" destId="{1459E73F-91C0-F544-9D81-8BAE3B87D9DC}" srcOrd="3" destOrd="0" presId="urn:microsoft.com/office/officeart/2005/8/layout/bList2"/>
    <dgm:cxn modelId="{5EECD89E-3FF8-8248-ABCC-1BF51DF8472F}" type="presParOf" srcId="{14196052-B274-684E-B489-2C008A228262}" destId="{C7FA75C5-31A2-674F-BEED-C7AFDB848545}" srcOrd="3" destOrd="0" presId="urn:microsoft.com/office/officeart/2005/8/layout/bList2"/>
    <dgm:cxn modelId="{76CA5E45-9B1D-9943-8FA4-FBA6DA832DDE}" type="presParOf" srcId="{14196052-B274-684E-B489-2C008A228262}" destId="{2CB65FB9-5494-484E-A825-786D6A3AC671}" srcOrd="4" destOrd="0" presId="urn:microsoft.com/office/officeart/2005/8/layout/bList2"/>
    <dgm:cxn modelId="{48BB477F-98E4-AB49-A038-D4A2B9093105}" type="presParOf" srcId="{2CB65FB9-5494-484E-A825-786D6A3AC671}" destId="{F4F252C2-5544-074E-87B0-D6D3E23CE613}" srcOrd="0" destOrd="0" presId="urn:microsoft.com/office/officeart/2005/8/layout/bList2"/>
    <dgm:cxn modelId="{875F242D-7450-3248-B8AF-1CD744B7C42C}" type="presParOf" srcId="{2CB65FB9-5494-484E-A825-786D6A3AC671}" destId="{D551E8BD-5985-C641-97B4-A57054741CC2}" srcOrd="1" destOrd="0" presId="urn:microsoft.com/office/officeart/2005/8/layout/bList2"/>
    <dgm:cxn modelId="{BE4E0079-7240-874E-A77C-23D9BAD1FDCB}" type="presParOf" srcId="{2CB65FB9-5494-484E-A825-786D6A3AC671}" destId="{799EA2E0-B7CD-5349-8720-D0F57D99E683}" srcOrd="2" destOrd="0" presId="urn:microsoft.com/office/officeart/2005/8/layout/bList2"/>
    <dgm:cxn modelId="{25BD5030-A26E-C745-B37F-7B8781C58931}" type="presParOf" srcId="{2CB65FB9-5494-484E-A825-786D6A3AC671}" destId="{56868D30-F84F-9047-8F44-B7AD18B5E79E}"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33C46-5529-8846-ACFA-131ADD575CAC}"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2B2823D9-7550-144C-A887-30F3C5514AB8}">
      <dgm:prSet phldrT="[Text]" custT="1"/>
      <dgm:spPr/>
      <dgm:t>
        <a:bodyPr/>
        <a:lstStyle/>
        <a:p>
          <a:r>
            <a:rPr lang="en-US" sz="3600" dirty="0" smtClean="0"/>
            <a:t>Types of Dementia</a:t>
          </a:r>
          <a:endParaRPr lang="en-US" sz="3600" dirty="0"/>
        </a:p>
      </dgm:t>
    </dgm:pt>
    <dgm:pt modelId="{0CEF179E-7290-2643-A0C7-52DEEB31B5C9}" type="parTrans" cxnId="{9BF7613C-C2A6-F345-A82D-C2C6429CDF09}">
      <dgm:prSet/>
      <dgm:spPr/>
      <dgm:t>
        <a:bodyPr/>
        <a:lstStyle/>
        <a:p>
          <a:endParaRPr lang="en-US"/>
        </a:p>
      </dgm:t>
    </dgm:pt>
    <dgm:pt modelId="{62044D68-3EB8-354E-B2F0-5CDB7E0B31DF}" type="sibTrans" cxnId="{9BF7613C-C2A6-F345-A82D-C2C6429CDF09}">
      <dgm:prSet/>
      <dgm:spPr/>
      <dgm:t>
        <a:bodyPr/>
        <a:lstStyle/>
        <a:p>
          <a:endParaRPr lang="en-US"/>
        </a:p>
      </dgm:t>
    </dgm:pt>
    <dgm:pt modelId="{3B1F68F6-70ED-AF44-A95F-00D6BF61E4E6}" type="asst">
      <dgm:prSet phldrT="[Text]" custT="1"/>
      <dgm:spPr/>
      <dgm:t>
        <a:bodyPr/>
        <a:lstStyle/>
        <a:p>
          <a:r>
            <a:rPr lang="en-US" sz="2800" dirty="0" smtClean="0"/>
            <a:t>Vascular</a:t>
          </a:r>
          <a:endParaRPr lang="en-US" sz="2800" dirty="0"/>
        </a:p>
      </dgm:t>
    </dgm:pt>
    <dgm:pt modelId="{CCB37B3F-DDEF-6D44-AEE5-B120F57D3D83}" type="parTrans" cxnId="{414ED0CA-17D0-D140-B3B9-4A93EB024956}">
      <dgm:prSet/>
      <dgm:spPr/>
      <dgm:t>
        <a:bodyPr/>
        <a:lstStyle/>
        <a:p>
          <a:endParaRPr lang="en-US" dirty="0"/>
        </a:p>
      </dgm:t>
    </dgm:pt>
    <dgm:pt modelId="{E9482106-1228-424C-8C57-F0DE956D003B}" type="sibTrans" cxnId="{414ED0CA-17D0-D140-B3B9-4A93EB024956}">
      <dgm:prSet/>
      <dgm:spPr/>
      <dgm:t>
        <a:bodyPr/>
        <a:lstStyle/>
        <a:p>
          <a:endParaRPr lang="en-US"/>
        </a:p>
      </dgm:t>
    </dgm:pt>
    <dgm:pt modelId="{24466421-DD40-3948-8691-55CA2D099905}">
      <dgm:prSet phldrT="[Text]" custT="1"/>
      <dgm:spPr/>
      <dgm:t>
        <a:bodyPr/>
        <a:lstStyle/>
        <a:p>
          <a:r>
            <a:rPr lang="en-US" sz="2400" dirty="0" smtClean="0"/>
            <a:t>Alzheimer’s</a:t>
          </a:r>
          <a:endParaRPr lang="en-US" sz="2400" dirty="0"/>
        </a:p>
      </dgm:t>
    </dgm:pt>
    <dgm:pt modelId="{81BB14EF-688A-AE40-A39C-1831CE34F5B2}" type="parTrans" cxnId="{7B4A36CA-EF8F-EA4D-9DE4-63AA0EBFF698}">
      <dgm:prSet/>
      <dgm:spPr/>
      <dgm:t>
        <a:bodyPr/>
        <a:lstStyle/>
        <a:p>
          <a:endParaRPr lang="en-US" dirty="0"/>
        </a:p>
      </dgm:t>
    </dgm:pt>
    <dgm:pt modelId="{B09C61FB-A424-1F4C-BFF6-FFAEE12EAA2D}" type="sibTrans" cxnId="{7B4A36CA-EF8F-EA4D-9DE4-63AA0EBFF698}">
      <dgm:prSet/>
      <dgm:spPr/>
      <dgm:t>
        <a:bodyPr/>
        <a:lstStyle/>
        <a:p>
          <a:endParaRPr lang="en-US"/>
        </a:p>
      </dgm:t>
    </dgm:pt>
    <dgm:pt modelId="{C0AE1EFB-EF21-364A-AA1B-16D73515E1D6}">
      <dgm:prSet phldrT="[Text]" custT="1"/>
      <dgm:spPr/>
      <dgm:t>
        <a:bodyPr/>
        <a:lstStyle/>
        <a:p>
          <a:r>
            <a:rPr lang="en-US" sz="2400" dirty="0" smtClean="0"/>
            <a:t>Mixed Dementia</a:t>
          </a:r>
          <a:endParaRPr lang="en-US" sz="2400" dirty="0"/>
        </a:p>
      </dgm:t>
    </dgm:pt>
    <dgm:pt modelId="{E084D0A0-AE7D-5F4E-A6F1-175FB9D068BC}" type="parTrans" cxnId="{CC41CF53-6214-9F4B-A1B3-A4FAC222B680}">
      <dgm:prSet/>
      <dgm:spPr/>
      <dgm:t>
        <a:bodyPr/>
        <a:lstStyle/>
        <a:p>
          <a:endParaRPr lang="en-US" dirty="0"/>
        </a:p>
      </dgm:t>
    </dgm:pt>
    <dgm:pt modelId="{C69F7FE3-0F57-6444-8241-96CE48ED4020}" type="sibTrans" cxnId="{CC41CF53-6214-9F4B-A1B3-A4FAC222B680}">
      <dgm:prSet/>
      <dgm:spPr/>
      <dgm:t>
        <a:bodyPr/>
        <a:lstStyle/>
        <a:p>
          <a:endParaRPr lang="en-US"/>
        </a:p>
      </dgm:t>
    </dgm:pt>
    <dgm:pt modelId="{88ADA83B-42A2-EE4B-AB8E-BCF6313A8FB0}">
      <dgm:prSet phldrT="[Text]" custT="1"/>
      <dgm:spPr/>
      <dgm:t>
        <a:bodyPr/>
        <a:lstStyle/>
        <a:p>
          <a:r>
            <a:rPr lang="en-US" sz="2400" dirty="0" smtClean="0"/>
            <a:t>Parkinson’s</a:t>
          </a:r>
          <a:endParaRPr lang="en-US" sz="2400" dirty="0"/>
        </a:p>
      </dgm:t>
    </dgm:pt>
    <dgm:pt modelId="{5BC04DB1-D6EE-6249-905F-362A29E5BEAC}" type="parTrans" cxnId="{80ED8998-5B9F-C947-A425-077E595FEB07}">
      <dgm:prSet/>
      <dgm:spPr/>
      <dgm:t>
        <a:bodyPr/>
        <a:lstStyle/>
        <a:p>
          <a:endParaRPr lang="en-US" dirty="0"/>
        </a:p>
      </dgm:t>
    </dgm:pt>
    <dgm:pt modelId="{8ABBDBC2-5545-6F4C-B7B8-AAD3C603254A}" type="sibTrans" cxnId="{80ED8998-5B9F-C947-A425-077E595FEB07}">
      <dgm:prSet/>
      <dgm:spPr/>
      <dgm:t>
        <a:bodyPr/>
        <a:lstStyle/>
        <a:p>
          <a:endParaRPr lang="en-US"/>
        </a:p>
      </dgm:t>
    </dgm:pt>
    <dgm:pt modelId="{DBB08738-9597-9949-BB19-4EAC9F9F5F64}" type="pres">
      <dgm:prSet presAssocID="{FCE33C46-5529-8846-ACFA-131ADD575CAC}" presName="hierChild1" presStyleCnt="0">
        <dgm:presLayoutVars>
          <dgm:orgChart val="1"/>
          <dgm:chPref val="1"/>
          <dgm:dir/>
          <dgm:animOne val="branch"/>
          <dgm:animLvl val="lvl"/>
          <dgm:resizeHandles/>
        </dgm:presLayoutVars>
      </dgm:prSet>
      <dgm:spPr/>
      <dgm:t>
        <a:bodyPr/>
        <a:lstStyle/>
        <a:p>
          <a:endParaRPr lang="en-US"/>
        </a:p>
      </dgm:t>
    </dgm:pt>
    <dgm:pt modelId="{20D1D630-9D1F-194E-A775-4F0E505AC436}" type="pres">
      <dgm:prSet presAssocID="{2B2823D9-7550-144C-A887-30F3C5514AB8}" presName="hierRoot1" presStyleCnt="0">
        <dgm:presLayoutVars>
          <dgm:hierBranch val="init"/>
        </dgm:presLayoutVars>
      </dgm:prSet>
      <dgm:spPr/>
    </dgm:pt>
    <dgm:pt modelId="{777DF285-3DAF-9A44-AF98-0E1DFBBD8236}" type="pres">
      <dgm:prSet presAssocID="{2B2823D9-7550-144C-A887-30F3C5514AB8}" presName="rootComposite1" presStyleCnt="0"/>
      <dgm:spPr/>
    </dgm:pt>
    <dgm:pt modelId="{CE628667-6C7A-874C-92FF-39D5882EB2B1}" type="pres">
      <dgm:prSet presAssocID="{2B2823D9-7550-144C-A887-30F3C5514AB8}" presName="rootText1" presStyleLbl="node0" presStyleIdx="0" presStyleCnt="1" custScaleX="310370">
        <dgm:presLayoutVars>
          <dgm:chPref val="3"/>
        </dgm:presLayoutVars>
      </dgm:prSet>
      <dgm:spPr/>
      <dgm:t>
        <a:bodyPr/>
        <a:lstStyle/>
        <a:p>
          <a:endParaRPr lang="en-US"/>
        </a:p>
      </dgm:t>
    </dgm:pt>
    <dgm:pt modelId="{33DFA3A1-1C8F-684C-97C8-BC1FB5708E06}" type="pres">
      <dgm:prSet presAssocID="{2B2823D9-7550-144C-A887-30F3C5514AB8}" presName="rootConnector1" presStyleLbl="node1" presStyleIdx="0" presStyleCnt="0"/>
      <dgm:spPr/>
      <dgm:t>
        <a:bodyPr/>
        <a:lstStyle/>
        <a:p>
          <a:endParaRPr lang="en-US"/>
        </a:p>
      </dgm:t>
    </dgm:pt>
    <dgm:pt modelId="{3A7307FA-7D33-B54E-906C-D116037D1888}" type="pres">
      <dgm:prSet presAssocID="{2B2823D9-7550-144C-A887-30F3C5514AB8}" presName="hierChild2" presStyleCnt="0"/>
      <dgm:spPr/>
    </dgm:pt>
    <dgm:pt modelId="{CCDCCD4C-F060-FA45-A502-536A3AEB8A18}" type="pres">
      <dgm:prSet presAssocID="{81BB14EF-688A-AE40-A39C-1831CE34F5B2}" presName="Name37" presStyleLbl="parChTrans1D2" presStyleIdx="0" presStyleCnt="4"/>
      <dgm:spPr/>
      <dgm:t>
        <a:bodyPr/>
        <a:lstStyle/>
        <a:p>
          <a:endParaRPr lang="en-US"/>
        </a:p>
      </dgm:t>
    </dgm:pt>
    <dgm:pt modelId="{116A80A9-87FE-7D44-A53A-3993EC5E43F6}" type="pres">
      <dgm:prSet presAssocID="{24466421-DD40-3948-8691-55CA2D099905}" presName="hierRoot2" presStyleCnt="0">
        <dgm:presLayoutVars>
          <dgm:hierBranch val="init"/>
        </dgm:presLayoutVars>
      </dgm:prSet>
      <dgm:spPr/>
    </dgm:pt>
    <dgm:pt modelId="{E2C54850-99F8-014C-AFD4-785916FA8213}" type="pres">
      <dgm:prSet presAssocID="{24466421-DD40-3948-8691-55CA2D099905}" presName="rootComposite" presStyleCnt="0"/>
      <dgm:spPr/>
    </dgm:pt>
    <dgm:pt modelId="{10075D3D-8FB9-CF42-978A-F0AC74F657B9}" type="pres">
      <dgm:prSet presAssocID="{24466421-DD40-3948-8691-55CA2D099905}" presName="rootText" presStyleLbl="node2" presStyleIdx="0" presStyleCnt="3" custScaleX="75648" custLinFactNeighborX="-21817" custLinFactNeighborY="-92000">
        <dgm:presLayoutVars>
          <dgm:chPref val="3"/>
        </dgm:presLayoutVars>
      </dgm:prSet>
      <dgm:spPr/>
      <dgm:t>
        <a:bodyPr/>
        <a:lstStyle/>
        <a:p>
          <a:endParaRPr lang="en-US"/>
        </a:p>
      </dgm:t>
    </dgm:pt>
    <dgm:pt modelId="{B940EEE6-155C-0646-99D2-EE910FC648AF}" type="pres">
      <dgm:prSet presAssocID="{24466421-DD40-3948-8691-55CA2D099905}" presName="rootConnector" presStyleLbl="node2" presStyleIdx="0" presStyleCnt="3"/>
      <dgm:spPr/>
      <dgm:t>
        <a:bodyPr/>
        <a:lstStyle/>
        <a:p>
          <a:endParaRPr lang="en-US"/>
        </a:p>
      </dgm:t>
    </dgm:pt>
    <dgm:pt modelId="{21A9E552-52DC-B94E-8CD0-26D706FFBF54}" type="pres">
      <dgm:prSet presAssocID="{24466421-DD40-3948-8691-55CA2D099905}" presName="hierChild4" presStyleCnt="0"/>
      <dgm:spPr/>
    </dgm:pt>
    <dgm:pt modelId="{F4A76853-DC1F-0241-819B-F1EC57175C03}" type="pres">
      <dgm:prSet presAssocID="{24466421-DD40-3948-8691-55CA2D099905}" presName="hierChild5" presStyleCnt="0"/>
      <dgm:spPr/>
    </dgm:pt>
    <dgm:pt modelId="{7319C92D-B7E8-B243-81E8-5325AB563B2F}" type="pres">
      <dgm:prSet presAssocID="{E084D0A0-AE7D-5F4E-A6F1-175FB9D068BC}" presName="Name37" presStyleLbl="parChTrans1D2" presStyleIdx="1" presStyleCnt="4"/>
      <dgm:spPr/>
      <dgm:t>
        <a:bodyPr/>
        <a:lstStyle/>
        <a:p>
          <a:endParaRPr lang="en-US"/>
        </a:p>
      </dgm:t>
    </dgm:pt>
    <dgm:pt modelId="{32E013EC-ED41-2542-A832-64EBD870BCEC}" type="pres">
      <dgm:prSet presAssocID="{C0AE1EFB-EF21-364A-AA1B-16D73515E1D6}" presName="hierRoot2" presStyleCnt="0">
        <dgm:presLayoutVars>
          <dgm:hierBranch val="init"/>
        </dgm:presLayoutVars>
      </dgm:prSet>
      <dgm:spPr/>
    </dgm:pt>
    <dgm:pt modelId="{BB4AFE83-7F7B-2842-A8D9-FC8F306666D7}" type="pres">
      <dgm:prSet presAssocID="{C0AE1EFB-EF21-364A-AA1B-16D73515E1D6}" presName="rootComposite" presStyleCnt="0"/>
      <dgm:spPr/>
    </dgm:pt>
    <dgm:pt modelId="{83D8C83A-2075-B14D-A7EE-40861FB006A4}" type="pres">
      <dgm:prSet presAssocID="{C0AE1EFB-EF21-364A-AA1B-16D73515E1D6}" presName="rootText" presStyleLbl="node2" presStyleIdx="1" presStyleCnt="3" custLinFactNeighborX="37551" custLinFactNeighborY="-92000">
        <dgm:presLayoutVars>
          <dgm:chPref val="3"/>
        </dgm:presLayoutVars>
      </dgm:prSet>
      <dgm:spPr/>
      <dgm:t>
        <a:bodyPr/>
        <a:lstStyle/>
        <a:p>
          <a:endParaRPr lang="en-US"/>
        </a:p>
      </dgm:t>
    </dgm:pt>
    <dgm:pt modelId="{35B6684B-6D68-3847-8F10-689A3A01C36B}" type="pres">
      <dgm:prSet presAssocID="{C0AE1EFB-EF21-364A-AA1B-16D73515E1D6}" presName="rootConnector" presStyleLbl="node2" presStyleIdx="1" presStyleCnt="3"/>
      <dgm:spPr/>
      <dgm:t>
        <a:bodyPr/>
        <a:lstStyle/>
        <a:p>
          <a:endParaRPr lang="en-US"/>
        </a:p>
      </dgm:t>
    </dgm:pt>
    <dgm:pt modelId="{C5ADC114-A052-2540-9B1A-5F3A272CA49F}" type="pres">
      <dgm:prSet presAssocID="{C0AE1EFB-EF21-364A-AA1B-16D73515E1D6}" presName="hierChild4" presStyleCnt="0"/>
      <dgm:spPr/>
    </dgm:pt>
    <dgm:pt modelId="{6B0FE0D0-9F34-DA46-9F96-7A46618EAB48}" type="pres">
      <dgm:prSet presAssocID="{C0AE1EFB-EF21-364A-AA1B-16D73515E1D6}" presName="hierChild5" presStyleCnt="0"/>
      <dgm:spPr/>
    </dgm:pt>
    <dgm:pt modelId="{91D5BF1B-CEB9-2F4C-89B4-5CF2D0E64B25}" type="pres">
      <dgm:prSet presAssocID="{5BC04DB1-D6EE-6249-905F-362A29E5BEAC}" presName="Name37" presStyleLbl="parChTrans1D2" presStyleIdx="2" presStyleCnt="4"/>
      <dgm:spPr/>
      <dgm:t>
        <a:bodyPr/>
        <a:lstStyle/>
        <a:p>
          <a:endParaRPr lang="en-US"/>
        </a:p>
      </dgm:t>
    </dgm:pt>
    <dgm:pt modelId="{6C799EB7-A2DE-124D-BD05-3D664FC9C583}" type="pres">
      <dgm:prSet presAssocID="{88ADA83B-42A2-EE4B-AB8E-BCF6313A8FB0}" presName="hierRoot2" presStyleCnt="0">
        <dgm:presLayoutVars>
          <dgm:hierBranch val="init"/>
        </dgm:presLayoutVars>
      </dgm:prSet>
      <dgm:spPr/>
    </dgm:pt>
    <dgm:pt modelId="{825BEE99-27DC-4742-B632-3EB30F8BA7D6}" type="pres">
      <dgm:prSet presAssocID="{88ADA83B-42A2-EE4B-AB8E-BCF6313A8FB0}" presName="rootComposite" presStyleCnt="0"/>
      <dgm:spPr/>
    </dgm:pt>
    <dgm:pt modelId="{104F74C3-EE5F-1B40-B7B8-4D86300E21C2}" type="pres">
      <dgm:prSet presAssocID="{88ADA83B-42A2-EE4B-AB8E-BCF6313A8FB0}" presName="rootText" presStyleLbl="node2" presStyleIdx="2" presStyleCnt="3" custScaleX="75941" custLinFactNeighborX="20614" custLinFactNeighborY="-92000">
        <dgm:presLayoutVars>
          <dgm:chPref val="3"/>
        </dgm:presLayoutVars>
      </dgm:prSet>
      <dgm:spPr/>
      <dgm:t>
        <a:bodyPr/>
        <a:lstStyle/>
        <a:p>
          <a:endParaRPr lang="en-US"/>
        </a:p>
      </dgm:t>
    </dgm:pt>
    <dgm:pt modelId="{B62D27C3-8221-ED41-8041-5A9440045256}" type="pres">
      <dgm:prSet presAssocID="{88ADA83B-42A2-EE4B-AB8E-BCF6313A8FB0}" presName="rootConnector" presStyleLbl="node2" presStyleIdx="2" presStyleCnt="3"/>
      <dgm:spPr/>
      <dgm:t>
        <a:bodyPr/>
        <a:lstStyle/>
        <a:p>
          <a:endParaRPr lang="en-US"/>
        </a:p>
      </dgm:t>
    </dgm:pt>
    <dgm:pt modelId="{80884E29-F7B7-8448-AB56-6A6AB5003AD6}" type="pres">
      <dgm:prSet presAssocID="{88ADA83B-42A2-EE4B-AB8E-BCF6313A8FB0}" presName="hierChild4" presStyleCnt="0"/>
      <dgm:spPr/>
    </dgm:pt>
    <dgm:pt modelId="{FBD17311-FEB9-0D43-9B6E-6C16CF154D6F}" type="pres">
      <dgm:prSet presAssocID="{88ADA83B-42A2-EE4B-AB8E-BCF6313A8FB0}" presName="hierChild5" presStyleCnt="0"/>
      <dgm:spPr/>
    </dgm:pt>
    <dgm:pt modelId="{446317B8-3563-B34C-89EC-0B043179C610}" type="pres">
      <dgm:prSet presAssocID="{2B2823D9-7550-144C-A887-30F3C5514AB8}" presName="hierChild3" presStyleCnt="0"/>
      <dgm:spPr/>
    </dgm:pt>
    <dgm:pt modelId="{43C65895-C469-DA48-A7E2-39FC8A60365B}" type="pres">
      <dgm:prSet presAssocID="{CCB37B3F-DDEF-6D44-AEE5-B120F57D3D83}" presName="Name111" presStyleLbl="parChTrans1D2" presStyleIdx="3" presStyleCnt="4"/>
      <dgm:spPr/>
      <dgm:t>
        <a:bodyPr/>
        <a:lstStyle/>
        <a:p>
          <a:endParaRPr lang="en-US"/>
        </a:p>
      </dgm:t>
    </dgm:pt>
    <dgm:pt modelId="{0C909F41-E0C4-CB44-8CD9-9D0FA4F65489}" type="pres">
      <dgm:prSet presAssocID="{3B1F68F6-70ED-AF44-A95F-00D6BF61E4E6}" presName="hierRoot3" presStyleCnt="0">
        <dgm:presLayoutVars>
          <dgm:hierBranch val="init"/>
        </dgm:presLayoutVars>
      </dgm:prSet>
      <dgm:spPr/>
    </dgm:pt>
    <dgm:pt modelId="{F0813016-0EFF-7A4B-B336-AD75361AF9E3}" type="pres">
      <dgm:prSet presAssocID="{3B1F68F6-70ED-AF44-A95F-00D6BF61E4E6}" presName="rootComposite3" presStyleCnt="0"/>
      <dgm:spPr/>
    </dgm:pt>
    <dgm:pt modelId="{6E1467E9-3A0D-244A-896E-E5B1D7DE803D}" type="pres">
      <dgm:prSet presAssocID="{3B1F68F6-70ED-AF44-A95F-00D6BF61E4E6}" presName="rootText3" presStyleLbl="asst1" presStyleIdx="0" presStyleCnt="1" custScaleX="73934" custLinFactNeighborX="-5315" custLinFactNeighborY="50000">
        <dgm:presLayoutVars>
          <dgm:chPref val="3"/>
        </dgm:presLayoutVars>
      </dgm:prSet>
      <dgm:spPr/>
      <dgm:t>
        <a:bodyPr/>
        <a:lstStyle/>
        <a:p>
          <a:endParaRPr lang="en-US"/>
        </a:p>
      </dgm:t>
    </dgm:pt>
    <dgm:pt modelId="{DC82721B-E52C-E243-8AE5-E4EB2ADD05C4}" type="pres">
      <dgm:prSet presAssocID="{3B1F68F6-70ED-AF44-A95F-00D6BF61E4E6}" presName="rootConnector3" presStyleLbl="asst1" presStyleIdx="0" presStyleCnt="1"/>
      <dgm:spPr/>
      <dgm:t>
        <a:bodyPr/>
        <a:lstStyle/>
        <a:p>
          <a:endParaRPr lang="en-US"/>
        </a:p>
      </dgm:t>
    </dgm:pt>
    <dgm:pt modelId="{A21EAEB8-DFF0-3E48-9F15-DFF621A9D0A3}" type="pres">
      <dgm:prSet presAssocID="{3B1F68F6-70ED-AF44-A95F-00D6BF61E4E6}" presName="hierChild6" presStyleCnt="0"/>
      <dgm:spPr/>
    </dgm:pt>
    <dgm:pt modelId="{BF7CA94B-E3A0-8A48-8A1C-F0D79666F3D1}" type="pres">
      <dgm:prSet presAssocID="{3B1F68F6-70ED-AF44-A95F-00D6BF61E4E6}" presName="hierChild7" presStyleCnt="0"/>
      <dgm:spPr/>
    </dgm:pt>
  </dgm:ptLst>
  <dgm:cxnLst>
    <dgm:cxn modelId="{6D9300A6-ECFB-A647-950D-07F4E1B4C2BA}" type="presOf" srcId="{C0AE1EFB-EF21-364A-AA1B-16D73515E1D6}" destId="{83D8C83A-2075-B14D-A7EE-40861FB006A4}" srcOrd="0" destOrd="0" presId="urn:microsoft.com/office/officeart/2005/8/layout/orgChart1"/>
    <dgm:cxn modelId="{D1BC4B46-AAE5-4F4D-84EB-C994DBE8BE2B}" type="presOf" srcId="{88ADA83B-42A2-EE4B-AB8E-BCF6313A8FB0}" destId="{B62D27C3-8221-ED41-8041-5A9440045256}" srcOrd="1" destOrd="0" presId="urn:microsoft.com/office/officeart/2005/8/layout/orgChart1"/>
    <dgm:cxn modelId="{AE021B84-F151-CA42-8511-D49ED74CCBA4}" type="presOf" srcId="{E084D0A0-AE7D-5F4E-A6F1-175FB9D068BC}" destId="{7319C92D-B7E8-B243-81E8-5325AB563B2F}" srcOrd="0" destOrd="0" presId="urn:microsoft.com/office/officeart/2005/8/layout/orgChart1"/>
    <dgm:cxn modelId="{22869D4F-E61B-DD4C-9631-3765D37D81CD}" type="presOf" srcId="{3B1F68F6-70ED-AF44-A95F-00D6BF61E4E6}" destId="{6E1467E9-3A0D-244A-896E-E5B1D7DE803D}" srcOrd="0" destOrd="0" presId="urn:microsoft.com/office/officeart/2005/8/layout/orgChart1"/>
    <dgm:cxn modelId="{CC41CF53-6214-9F4B-A1B3-A4FAC222B680}" srcId="{2B2823D9-7550-144C-A887-30F3C5514AB8}" destId="{C0AE1EFB-EF21-364A-AA1B-16D73515E1D6}" srcOrd="2" destOrd="0" parTransId="{E084D0A0-AE7D-5F4E-A6F1-175FB9D068BC}" sibTransId="{C69F7FE3-0F57-6444-8241-96CE48ED4020}"/>
    <dgm:cxn modelId="{F90777A4-48E1-4E47-A800-61A5D637AC0F}" type="presOf" srcId="{C0AE1EFB-EF21-364A-AA1B-16D73515E1D6}" destId="{35B6684B-6D68-3847-8F10-689A3A01C36B}" srcOrd="1" destOrd="0" presId="urn:microsoft.com/office/officeart/2005/8/layout/orgChart1"/>
    <dgm:cxn modelId="{414ED0CA-17D0-D140-B3B9-4A93EB024956}" srcId="{2B2823D9-7550-144C-A887-30F3C5514AB8}" destId="{3B1F68F6-70ED-AF44-A95F-00D6BF61E4E6}" srcOrd="0" destOrd="0" parTransId="{CCB37B3F-DDEF-6D44-AEE5-B120F57D3D83}" sibTransId="{E9482106-1228-424C-8C57-F0DE956D003B}"/>
    <dgm:cxn modelId="{7B4A36CA-EF8F-EA4D-9DE4-63AA0EBFF698}" srcId="{2B2823D9-7550-144C-A887-30F3C5514AB8}" destId="{24466421-DD40-3948-8691-55CA2D099905}" srcOrd="1" destOrd="0" parTransId="{81BB14EF-688A-AE40-A39C-1831CE34F5B2}" sibTransId="{B09C61FB-A424-1F4C-BFF6-FFAEE12EAA2D}"/>
    <dgm:cxn modelId="{CD0CC3C4-41D2-0644-B94B-13B3F4744861}" type="presOf" srcId="{24466421-DD40-3948-8691-55CA2D099905}" destId="{B940EEE6-155C-0646-99D2-EE910FC648AF}" srcOrd="1" destOrd="0" presId="urn:microsoft.com/office/officeart/2005/8/layout/orgChart1"/>
    <dgm:cxn modelId="{A56D2AFE-9444-A743-BF39-A6E886E11B59}" type="presOf" srcId="{88ADA83B-42A2-EE4B-AB8E-BCF6313A8FB0}" destId="{104F74C3-EE5F-1B40-B7B8-4D86300E21C2}" srcOrd="0" destOrd="0" presId="urn:microsoft.com/office/officeart/2005/8/layout/orgChart1"/>
    <dgm:cxn modelId="{9BF7613C-C2A6-F345-A82D-C2C6429CDF09}" srcId="{FCE33C46-5529-8846-ACFA-131ADD575CAC}" destId="{2B2823D9-7550-144C-A887-30F3C5514AB8}" srcOrd="0" destOrd="0" parTransId="{0CEF179E-7290-2643-A0C7-52DEEB31B5C9}" sibTransId="{62044D68-3EB8-354E-B2F0-5CDB7E0B31DF}"/>
    <dgm:cxn modelId="{6DEF4A90-A4D8-A049-8DCC-3107371E10E2}" type="presOf" srcId="{3B1F68F6-70ED-AF44-A95F-00D6BF61E4E6}" destId="{DC82721B-E52C-E243-8AE5-E4EB2ADD05C4}" srcOrd="1" destOrd="0" presId="urn:microsoft.com/office/officeart/2005/8/layout/orgChart1"/>
    <dgm:cxn modelId="{8EE49CD9-0C4C-B948-913A-C2C4C414E1BB}" type="presOf" srcId="{2B2823D9-7550-144C-A887-30F3C5514AB8}" destId="{CE628667-6C7A-874C-92FF-39D5882EB2B1}" srcOrd="0" destOrd="0" presId="urn:microsoft.com/office/officeart/2005/8/layout/orgChart1"/>
    <dgm:cxn modelId="{99DCB623-D0E3-B343-BDB2-47D5A3373E24}" type="presOf" srcId="{2B2823D9-7550-144C-A887-30F3C5514AB8}" destId="{33DFA3A1-1C8F-684C-97C8-BC1FB5708E06}" srcOrd="1" destOrd="0" presId="urn:microsoft.com/office/officeart/2005/8/layout/orgChart1"/>
    <dgm:cxn modelId="{78943E42-4219-FE43-8B03-DA6B23CBDEDC}" type="presOf" srcId="{CCB37B3F-DDEF-6D44-AEE5-B120F57D3D83}" destId="{43C65895-C469-DA48-A7E2-39FC8A60365B}" srcOrd="0" destOrd="0" presId="urn:microsoft.com/office/officeart/2005/8/layout/orgChart1"/>
    <dgm:cxn modelId="{80ED8998-5B9F-C947-A425-077E595FEB07}" srcId="{2B2823D9-7550-144C-A887-30F3C5514AB8}" destId="{88ADA83B-42A2-EE4B-AB8E-BCF6313A8FB0}" srcOrd="3" destOrd="0" parTransId="{5BC04DB1-D6EE-6249-905F-362A29E5BEAC}" sibTransId="{8ABBDBC2-5545-6F4C-B7B8-AAD3C603254A}"/>
    <dgm:cxn modelId="{BB41D83C-11A0-F74D-88ED-288C211698A5}" type="presOf" srcId="{24466421-DD40-3948-8691-55CA2D099905}" destId="{10075D3D-8FB9-CF42-978A-F0AC74F657B9}" srcOrd="0" destOrd="0" presId="urn:microsoft.com/office/officeart/2005/8/layout/orgChart1"/>
    <dgm:cxn modelId="{4FE4A8C2-A6F9-E047-9D8B-7CBFB4CD1097}" type="presOf" srcId="{FCE33C46-5529-8846-ACFA-131ADD575CAC}" destId="{DBB08738-9597-9949-BB19-4EAC9F9F5F64}" srcOrd="0" destOrd="0" presId="urn:microsoft.com/office/officeart/2005/8/layout/orgChart1"/>
    <dgm:cxn modelId="{3712CBCD-655B-2B42-A7DD-BB6AD7FC5926}" type="presOf" srcId="{5BC04DB1-D6EE-6249-905F-362A29E5BEAC}" destId="{91D5BF1B-CEB9-2F4C-89B4-5CF2D0E64B25}" srcOrd="0" destOrd="0" presId="urn:microsoft.com/office/officeart/2005/8/layout/orgChart1"/>
    <dgm:cxn modelId="{78744AC0-2FEA-5247-8D72-3151BC04D287}" type="presOf" srcId="{81BB14EF-688A-AE40-A39C-1831CE34F5B2}" destId="{CCDCCD4C-F060-FA45-A502-536A3AEB8A18}" srcOrd="0" destOrd="0" presId="urn:microsoft.com/office/officeart/2005/8/layout/orgChart1"/>
    <dgm:cxn modelId="{A31AD092-5923-AA4F-B129-5B7A2E2CFD82}" type="presParOf" srcId="{DBB08738-9597-9949-BB19-4EAC9F9F5F64}" destId="{20D1D630-9D1F-194E-A775-4F0E505AC436}" srcOrd="0" destOrd="0" presId="urn:microsoft.com/office/officeart/2005/8/layout/orgChart1"/>
    <dgm:cxn modelId="{6DAA982D-DFDB-794C-B49A-49C62043922D}" type="presParOf" srcId="{20D1D630-9D1F-194E-A775-4F0E505AC436}" destId="{777DF285-3DAF-9A44-AF98-0E1DFBBD8236}" srcOrd="0" destOrd="0" presId="urn:microsoft.com/office/officeart/2005/8/layout/orgChart1"/>
    <dgm:cxn modelId="{59C808B4-0537-BE4B-BDC1-51E7E4D52F2F}" type="presParOf" srcId="{777DF285-3DAF-9A44-AF98-0E1DFBBD8236}" destId="{CE628667-6C7A-874C-92FF-39D5882EB2B1}" srcOrd="0" destOrd="0" presId="urn:microsoft.com/office/officeart/2005/8/layout/orgChart1"/>
    <dgm:cxn modelId="{3FFE52CB-6575-7249-8725-23DED6D8980B}" type="presParOf" srcId="{777DF285-3DAF-9A44-AF98-0E1DFBBD8236}" destId="{33DFA3A1-1C8F-684C-97C8-BC1FB5708E06}" srcOrd="1" destOrd="0" presId="urn:microsoft.com/office/officeart/2005/8/layout/orgChart1"/>
    <dgm:cxn modelId="{D1B6D47B-9A1E-1B4F-85ED-D41AF39260C0}" type="presParOf" srcId="{20D1D630-9D1F-194E-A775-4F0E505AC436}" destId="{3A7307FA-7D33-B54E-906C-D116037D1888}" srcOrd="1" destOrd="0" presId="urn:microsoft.com/office/officeart/2005/8/layout/orgChart1"/>
    <dgm:cxn modelId="{95086A10-9465-E445-A502-00D9BAC732D8}" type="presParOf" srcId="{3A7307FA-7D33-B54E-906C-D116037D1888}" destId="{CCDCCD4C-F060-FA45-A502-536A3AEB8A18}" srcOrd="0" destOrd="0" presId="urn:microsoft.com/office/officeart/2005/8/layout/orgChart1"/>
    <dgm:cxn modelId="{CC33F7CA-A730-7F4B-8CD9-F52B1E5FD404}" type="presParOf" srcId="{3A7307FA-7D33-B54E-906C-D116037D1888}" destId="{116A80A9-87FE-7D44-A53A-3993EC5E43F6}" srcOrd="1" destOrd="0" presId="urn:microsoft.com/office/officeart/2005/8/layout/orgChart1"/>
    <dgm:cxn modelId="{9644CFB1-4AA6-8E4E-80AA-D4B3DA737876}" type="presParOf" srcId="{116A80A9-87FE-7D44-A53A-3993EC5E43F6}" destId="{E2C54850-99F8-014C-AFD4-785916FA8213}" srcOrd="0" destOrd="0" presId="urn:microsoft.com/office/officeart/2005/8/layout/orgChart1"/>
    <dgm:cxn modelId="{B0392E70-B11D-7744-B51F-2CD6F4ABCC67}" type="presParOf" srcId="{E2C54850-99F8-014C-AFD4-785916FA8213}" destId="{10075D3D-8FB9-CF42-978A-F0AC74F657B9}" srcOrd="0" destOrd="0" presId="urn:microsoft.com/office/officeart/2005/8/layout/orgChart1"/>
    <dgm:cxn modelId="{00190CBB-F0CE-8846-8BF0-1B116F46ED2B}" type="presParOf" srcId="{E2C54850-99F8-014C-AFD4-785916FA8213}" destId="{B940EEE6-155C-0646-99D2-EE910FC648AF}" srcOrd="1" destOrd="0" presId="urn:microsoft.com/office/officeart/2005/8/layout/orgChart1"/>
    <dgm:cxn modelId="{5EF031C6-4037-E142-AF6D-C25882002459}" type="presParOf" srcId="{116A80A9-87FE-7D44-A53A-3993EC5E43F6}" destId="{21A9E552-52DC-B94E-8CD0-26D706FFBF54}" srcOrd="1" destOrd="0" presId="urn:microsoft.com/office/officeart/2005/8/layout/orgChart1"/>
    <dgm:cxn modelId="{7DD8A964-444E-D84C-A4FE-3C57ED5B0C12}" type="presParOf" srcId="{116A80A9-87FE-7D44-A53A-3993EC5E43F6}" destId="{F4A76853-DC1F-0241-819B-F1EC57175C03}" srcOrd="2" destOrd="0" presId="urn:microsoft.com/office/officeart/2005/8/layout/orgChart1"/>
    <dgm:cxn modelId="{76017745-06AE-A54B-8134-385F6E3D3F1E}" type="presParOf" srcId="{3A7307FA-7D33-B54E-906C-D116037D1888}" destId="{7319C92D-B7E8-B243-81E8-5325AB563B2F}" srcOrd="2" destOrd="0" presId="urn:microsoft.com/office/officeart/2005/8/layout/orgChart1"/>
    <dgm:cxn modelId="{BA01B147-8E96-9044-B6D4-DA016BF0D90A}" type="presParOf" srcId="{3A7307FA-7D33-B54E-906C-D116037D1888}" destId="{32E013EC-ED41-2542-A832-64EBD870BCEC}" srcOrd="3" destOrd="0" presId="urn:microsoft.com/office/officeart/2005/8/layout/orgChart1"/>
    <dgm:cxn modelId="{D0250C33-F640-A84D-B6EB-8C900A1167B0}" type="presParOf" srcId="{32E013EC-ED41-2542-A832-64EBD870BCEC}" destId="{BB4AFE83-7F7B-2842-A8D9-FC8F306666D7}" srcOrd="0" destOrd="0" presId="urn:microsoft.com/office/officeart/2005/8/layout/orgChart1"/>
    <dgm:cxn modelId="{A4FDB0E8-F15E-9746-A7C6-A0D8B00B4B75}" type="presParOf" srcId="{BB4AFE83-7F7B-2842-A8D9-FC8F306666D7}" destId="{83D8C83A-2075-B14D-A7EE-40861FB006A4}" srcOrd="0" destOrd="0" presId="urn:microsoft.com/office/officeart/2005/8/layout/orgChart1"/>
    <dgm:cxn modelId="{316CC32C-B913-4A4D-A083-ACA85AB4AA12}" type="presParOf" srcId="{BB4AFE83-7F7B-2842-A8D9-FC8F306666D7}" destId="{35B6684B-6D68-3847-8F10-689A3A01C36B}" srcOrd="1" destOrd="0" presId="urn:microsoft.com/office/officeart/2005/8/layout/orgChart1"/>
    <dgm:cxn modelId="{5122134D-438E-C945-B418-91B61DFE91D9}" type="presParOf" srcId="{32E013EC-ED41-2542-A832-64EBD870BCEC}" destId="{C5ADC114-A052-2540-9B1A-5F3A272CA49F}" srcOrd="1" destOrd="0" presId="urn:microsoft.com/office/officeart/2005/8/layout/orgChart1"/>
    <dgm:cxn modelId="{9D87DD48-B3D6-0140-AC0B-F99DC7AD7C5B}" type="presParOf" srcId="{32E013EC-ED41-2542-A832-64EBD870BCEC}" destId="{6B0FE0D0-9F34-DA46-9F96-7A46618EAB48}" srcOrd="2" destOrd="0" presId="urn:microsoft.com/office/officeart/2005/8/layout/orgChart1"/>
    <dgm:cxn modelId="{495C7FF1-8112-8141-9C92-0AE409704A2A}" type="presParOf" srcId="{3A7307FA-7D33-B54E-906C-D116037D1888}" destId="{91D5BF1B-CEB9-2F4C-89B4-5CF2D0E64B25}" srcOrd="4" destOrd="0" presId="urn:microsoft.com/office/officeart/2005/8/layout/orgChart1"/>
    <dgm:cxn modelId="{661D944A-060A-1147-9CF1-0C68893AF762}" type="presParOf" srcId="{3A7307FA-7D33-B54E-906C-D116037D1888}" destId="{6C799EB7-A2DE-124D-BD05-3D664FC9C583}" srcOrd="5" destOrd="0" presId="urn:microsoft.com/office/officeart/2005/8/layout/orgChart1"/>
    <dgm:cxn modelId="{1AEAC278-8B67-8840-9DD8-B675354A56CA}" type="presParOf" srcId="{6C799EB7-A2DE-124D-BD05-3D664FC9C583}" destId="{825BEE99-27DC-4742-B632-3EB30F8BA7D6}" srcOrd="0" destOrd="0" presId="urn:microsoft.com/office/officeart/2005/8/layout/orgChart1"/>
    <dgm:cxn modelId="{B0749B2F-66ED-B847-AEA3-A8A02D7218F0}" type="presParOf" srcId="{825BEE99-27DC-4742-B632-3EB30F8BA7D6}" destId="{104F74C3-EE5F-1B40-B7B8-4D86300E21C2}" srcOrd="0" destOrd="0" presId="urn:microsoft.com/office/officeart/2005/8/layout/orgChart1"/>
    <dgm:cxn modelId="{4BDA4AFB-6E96-CC43-B213-F537D45661BA}" type="presParOf" srcId="{825BEE99-27DC-4742-B632-3EB30F8BA7D6}" destId="{B62D27C3-8221-ED41-8041-5A9440045256}" srcOrd="1" destOrd="0" presId="urn:microsoft.com/office/officeart/2005/8/layout/orgChart1"/>
    <dgm:cxn modelId="{4FD7DADA-14EA-CB42-9871-97F7A102174D}" type="presParOf" srcId="{6C799EB7-A2DE-124D-BD05-3D664FC9C583}" destId="{80884E29-F7B7-8448-AB56-6A6AB5003AD6}" srcOrd="1" destOrd="0" presId="urn:microsoft.com/office/officeart/2005/8/layout/orgChart1"/>
    <dgm:cxn modelId="{9DADEA9D-8AE1-DF4B-B939-2239BE2996AF}" type="presParOf" srcId="{6C799EB7-A2DE-124D-BD05-3D664FC9C583}" destId="{FBD17311-FEB9-0D43-9B6E-6C16CF154D6F}" srcOrd="2" destOrd="0" presId="urn:microsoft.com/office/officeart/2005/8/layout/orgChart1"/>
    <dgm:cxn modelId="{0EB29B6B-3D10-A146-8E98-8C0DD2118ECE}" type="presParOf" srcId="{20D1D630-9D1F-194E-A775-4F0E505AC436}" destId="{446317B8-3563-B34C-89EC-0B043179C610}" srcOrd="2" destOrd="0" presId="urn:microsoft.com/office/officeart/2005/8/layout/orgChart1"/>
    <dgm:cxn modelId="{16268C75-96C4-F042-B019-88E9309110C4}" type="presParOf" srcId="{446317B8-3563-B34C-89EC-0B043179C610}" destId="{43C65895-C469-DA48-A7E2-39FC8A60365B}" srcOrd="0" destOrd="0" presId="urn:microsoft.com/office/officeart/2005/8/layout/orgChart1"/>
    <dgm:cxn modelId="{F913F8EF-6A16-C64F-B44F-38F3EB9A46C9}" type="presParOf" srcId="{446317B8-3563-B34C-89EC-0B043179C610}" destId="{0C909F41-E0C4-CB44-8CD9-9D0FA4F65489}" srcOrd="1" destOrd="0" presId="urn:microsoft.com/office/officeart/2005/8/layout/orgChart1"/>
    <dgm:cxn modelId="{D71FE77A-E730-B647-B2CB-21AEF09A8DA0}" type="presParOf" srcId="{0C909F41-E0C4-CB44-8CD9-9D0FA4F65489}" destId="{F0813016-0EFF-7A4B-B336-AD75361AF9E3}" srcOrd="0" destOrd="0" presId="urn:microsoft.com/office/officeart/2005/8/layout/orgChart1"/>
    <dgm:cxn modelId="{56C4DDAD-E1C1-3F45-B01D-C51641A1417E}" type="presParOf" srcId="{F0813016-0EFF-7A4B-B336-AD75361AF9E3}" destId="{6E1467E9-3A0D-244A-896E-E5B1D7DE803D}" srcOrd="0" destOrd="0" presId="urn:microsoft.com/office/officeart/2005/8/layout/orgChart1"/>
    <dgm:cxn modelId="{E8FC27EB-909B-604F-8386-79EB9B356078}" type="presParOf" srcId="{F0813016-0EFF-7A4B-B336-AD75361AF9E3}" destId="{DC82721B-E52C-E243-8AE5-E4EB2ADD05C4}" srcOrd="1" destOrd="0" presId="urn:microsoft.com/office/officeart/2005/8/layout/orgChart1"/>
    <dgm:cxn modelId="{EF1E9967-8149-E44B-A4CA-57D778E1972C}" type="presParOf" srcId="{0C909F41-E0C4-CB44-8CD9-9D0FA4F65489}" destId="{A21EAEB8-DFF0-3E48-9F15-DFF621A9D0A3}" srcOrd="1" destOrd="0" presId="urn:microsoft.com/office/officeart/2005/8/layout/orgChart1"/>
    <dgm:cxn modelId="{A5ADF064-76F6-2146-A70A-E881D687A489}" type="presParOf" srcId="{0C909F41-E0C4-CB44-8CD9-9D0FA4F65489}" destId="{BF7CA94B-E3A0-8A48-8A1C-F0D79666F3D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8786440-6AB0-1E40-B155-39C26B1F52DA}">
      <dsp:nvSpPr>
        <dsp:cNvPr id="0" name=""/>
        <dsp:cNvSpPr/>
      </dsp:nvSpPr>
      <dsp:spPr>
        <a:xfrm>
          <a:off x="5562" y="884654"/>
          <a:ext cx="2402387" cy="1793331"/>
        </a:xfrm>
        <a:prstGeom prst="round2SameRect">
          <a:avLst>
            <a:gd name="adj1" fmla="val 8000"/>
            <a:gd name="adj2" fmla="val 0"/>
          </a:avLst>
        </a:prstGeom>
        <a:blipFill rotWithShape="0">
          <a:blip xmlns:r="http://schemas.openxmlformats.org/officeDocument/2006/relationships" r:embed="rId1"/>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FB92A5-43DC-DE45-977C-FB6380DD2AB8}">
      <dsp:nvSpPr>
        <dsp:cNvPr id="0" name=""/>
        <dsp:cNvSpPr/>
      </dsp:nvSpPr>
      <dsp:spPr>
        <a:xfrm>
          <a:off x="5562" y="2677985"/>
          <a:ext cx="2402387" cy="77113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0970" tIns="0" rIns="46990" bIns="0" numCol="1" spcCol="1270" anchor="ctr" anchorCtr="0">
          <a:noAutofit/>
        </a:bodyPr>
        <a:lstStyle/>
        <a:p>
          <a:pPr lvl="0" algn="l" defTabSz="1644650">
            <a:lnSpc>
              <a:spcPct val="90000"/>
            </a:lnSpc>
            <a:spcBef>
              <a:spcPct val="0"/>
            </a:spcBef>
            <a:spcAft>
              <a:spcPct val="35000"/>
            </a:spcAft>
          </a:pPr>
          <a:r>
            <a:rPr lang="en-US" sz="3700" kern="1200" dirty="0" smtClean="0"/>
            <a:t>Kleenex</a:t>
          </a:r>
          <a:endParaRPr lang="en-US" sz="3700" kern="1200" dirty="0"/>
        </a:p>
      </dsp:txBody>
      <dsp:txXfrm>
        <a:off x="5562" y="2677985"/>
        <a:ext cx="1691822" cy="771132"/>
      </dsp:txXfrm>
    </dsp:sp>
    <dsp:sp modelId="{6D805646-8BE0-3448-A651-2A1C6126FD84}">
      <dsp:nvSpPr>
        <dsp:cNvPr id="0" name=""/>
        <dsp:cNvSpPr/>
      </dsp:nvSpPr>
      <dsp:spPr>
        <a:xfrm>
          <a:off x="1710908" y="2730498"/>
          <a:ext cx="840835" cy="840835"/>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98BF10-94C1-8546-86E1-809BDD156D99}">
      <dsp:nvSpPr>
        <dsp:cNvPr id="0" name=""/>
        <dsp:cNvSpPr/>
      </dsp:nvSpPr>
      <dsp:spPr>
        <a:xfrm>
          <a:off x="2814491" y="884654"/>
          <a:ext cx="2402387" cy="1793331"/>
        </a:xfrm>
        <a:prstGeom prst="round2SameRect">
          <a:avLst>
            <a:gd name="adj1" fmla="val 8000"/>
            <a:gd name="adj2" fmla="val 0"/>
          </a:avLst>
        </a:prstGeom>
        <a:blipFill rotWithShape="0">
          <a:blip xmlns:r="http://schemas.openxmlformats.org/officeDocument/2006/relationships" r:embed="rId2"/>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7545CF-B2D3-5E47-9D4D-92D367D6A685}">
      <dsp:nvSpPr>
        <dsp:cNvPr id="0" name=""/>
        <dsp:cNvSpPr/>
      </dsp:nvSpPr>
      <dsp:spPr>
        <a:xfrm>
          <a:off x="2814491" y="2677985"/>
          <a:ext cx="2402387" cy="77113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0970" tIns="0" rIns="46990" bIns="0" numCol="1" spcCol="1270" anchor="ctr" anchorCtr="0">
          <a:noAutofit/>
        </a:bodyPr>
        <a:lstStyle/>
        <a:p>
          <a:pPr lvl="0" algn="ctr" defTabSz="1644650">
            <a:lnSpc>
              <a:spcPct val="90000"/>
            </a:lnSpc>
            <a:spcBef>
              <a:spcPct val="0"/>
            </a:spcBef>
            <a:spcAft>
              <a:spcPct val="35000"/>
            </a:spcAft>
          </a:pPr>
          <a:r>
            <a:rPr lang="en-US" sz="3700" kern="1200" dirty="0" smtClean="0"/>
            <a:t>Puffs</a:t>
          </a:r>
          <a:endParaRPr lang="en-US" sz="3700" kern="1200" dirty="0"/>
        </a:p>
      </dsp:txBody>
      <dsp:txXfrm>
        <a:off x="2814491" y="2677985"/>
        <a:ext cx="1691822" cy="771132"/>
      </dsp:txXfrm>
    </dsp:sp>
    <dsp:sp modelId="{1459E73F-91C0-F544-9D81-8BAE3B87D9DC}">
      <dsp:nvSpPr>
        <dsp:cNvPr id="0" name=""/>
        <dsp:cNvSpPr/>
      </dsp:nvSpPr>
      <dsp:spPr>
        <a:xfrm>
          <a:off x="4574273" y="2800473"/>
          <a:ext cx="840835" cy="840835"/>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4F252C2-5544-074E-87B0-D6D3E23CE613}">
      <dsp:nvSpPr>
        <dsp:cNvPr id="0" name=""/>
        <dsp:cNvSpPr/>
      </dsp:nvSpPr>
      <dsp:spPr>
        <a:xfrm>
          <a:off x="5623420" y="884654"/>
          <a:ext cx="2402387" cy="1793331"/>
        </a:xfrm>
        <a:prstGeom prst="round2SameRect">
          <a:avLst>
            <a:gd name="adj1" fmla="val 8000"/>
            <a:gd name="adj2" fmla="val 0"/>
          </a:avLst>
        </a:prstGeom>
        <a:blipFill rotWithShape="0">
          <a:blip xmlns:r="http://schemas.openxmlformats.org/officeDocument/2006/relationships" r:embed="rId3"/>
          <a:stretch>
            <a:fillRect/>
          </a:stretch>
        </a:blip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9EA2E0-B7CD-5349-8720-D0F57D99E683}">
      <dsp:nvSpPr>
        <dsp:cNvPr id="0" name=""/>
        <dsp:cNvSpPr/>
      </dsp:nvSpPr>
      <dsp:spPr>
        <a:xfrm>
          <a:off x="5623420" y="2677985"/>
          <a:ext cx="2402387" cy="77113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0970" tIns="0" rIns="46990" bIns="0" numCol="1" spcCol="1270" anchor="ctr" anchorCtr="0">
          <a:noAutofit/>
        </a:bodyPr>
        <a:lstStyle/>
        <a:p>
          <a:pPr lvl="0" algn="ctr" defTabSz="1644650">
            <a:lnSpc>
              <a:spcPct val="90000"/>
            </a:lnSpc>
            <a:spcBef>
              <a:spcPct val="0"/>
            </a:spcBef>
            <a:spcAft>
              <a:spcPct val="35000"/>
            </a:spcAft>
          </a:pPr>
          <a:r>
            <a:rPr lang="en-US" sz="3700" kern="1200" dirty="0" smtClean="0"/>
            <a:t>Scotties</a:t>
          </a:r>
          <a:endParaRPr lang="en-US" sz="3700" kern="1200" dirty="0"/>
        </a:p>
      </dsp:txBody>
      <dsp:txXfrm>
        <a:off x="5623420" y="2677985"/>
        <a:ext cx="1691822" cy="771132"/>
      </dsp:txXfrm>
    </dsp:sp>
    <dsp:sp modelId="{56868D30-F84F-9047-8F44-B7AD18B5E79E}">
      <dsp:nvSpPr>
        <dsp:cNvPr id="0" name=""/>
        <dsp:cNvSpPr/>
      </dsp:nvSpPr>
      <dsp:spPr>
        <a:xfrm>
          <a:off x="7383202" y="2800473"/>
          <a:ext cx="840835" cy="840835"/>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C65895-C469-DA48-A7E2-39FC8A60365B}">
      <dsp:nvSpPr>
        <dsp:cNvPr id="0" name=""/>
        <dsp:cNvSpPr/>
      </dsp:nvSpPr>
      <dsp:spPr>
        <a:xfrm>
          <a:off x="3742236" y="1179330"/>
          <a:ext cx="372563" cy="1672591"/>
        </a:xfrm>
        <a:custGeom>
          <a:avLst/>
          <a:gdLst/>
          <a:ahLst/>
          <a:cxnLst/>
          <a:rect l="0" t="0" r="0" b="0"/>
          <a:pathLst>
            <a:path>
              <a:moveTo>
                <a:pt x="372563" y="0"/>
              </a:moveTo>
              <a:lnTo>
                <a:pt x="372563" y="1672591"/>
              </a:lnTo>
              <a:lnTo>
                <a:pt x="0" y="167259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D5BF1B-CEB9-2F4C-89B4-5CF2D0E64B25}">
      <dsp:nvSpPr>
        <dsp:cNvPr id="0" name=""/>
        <dsp:cNvSpPr/>
      </dsp:nvSpPr>
      <dsp:spPr>
        <a:xfrm>
          <a:off x="4114800" y="1179330"/>
          <a:ext cx="3049252" cy="1083651"/>
        </a:xfrm>
        <a:custGeom>
          <a:avLst/>
          <a:gdLst/>
          <a:ahLst/>
          <a:cxnLst/>
          <a:rect l="0" t="0" r="0" b="0"/>
          <a:pathLst>
            <a:path>
              <a:moveTo>
                <a:pt x="0" y="0"/>
              </a:moveTo>
              <a:lnTo>
                <a:pt x="0" y="836295"/>
              </a:lnTo>
              <a:lnTo>
                <a:pt x="3049252" y="836295"/>
              </a:lnTo>
              <a:lnTo>
                <a:pt x="3049252" y="10836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19C92D-B7E8-B243-81E8-5325AB563B2F}">
      <dsp:nvSpPr>
        <dsp:cNvPr id="0" name=""/>
        <dsp:cNvSpPr/>
      </dsp:nvSpPr>
      <dsp:spPr>
        <a:xfrm>
          <a:off x="4114800" y="1179330"/>
          <a:ext cx="881161" cy="1083651"/>
        </a:xfrm>
        <a:custGeom>
          <a:avLst/>
          <a:gdLst/>
          <a:ahLst/>
          <a:cxnLst/>
          <a:rect l="0" t="0" r="0" b="0"/>
          <a:pathLst>
            <a:path>
              <a:moveTo>
                <a:pt x="0" y="0"/>
              </a:moveTo>
              <a:lnTo>
                <a:pt x="0" y="836295"/>
              </a:lnTo>
              <a:lnTo>
                <a:pt x="881161" y="836295"/>
              </a:lnTo>
              <a:lnTo>
                <a:pt x="881161" y="10836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DCCD4C-F060-FA45-A502-536A3AEB8A18}">
      <dsp:nvSpPr>
        <dsp:cNvPr id="0" name=""/>
        <dsp:cNvSpPr/>
      </dsp:nvSpPr>
      <dsp:spPr>
        <a:xfrm>
          <a:off x="1033756" y="1179330"/>
          <a:ext cx="3081043" cy="1083651"/>
        </a:xfrm>
        <a:custGeom>
          <a:avLst/>
          <a:gdLst/>
          <a:ahLst/>
          <a:cxnLst/>
          <a:rect l="0" t="0" r="0" b="0"/>
          <a:pathLst>
            <a:path>
              <a:moveTo>
                <a:pt x="3081043" y="0"/>
              </a:moveTo>
              <a:lnTo>
                <a:pt x="3081043" y="836295"/>
              </a:lnTo>
              <a:lnTo>
                <a:pt x="0" y="836295"/>
              </a:lnTo>
              <a:lnTo>
                <a:pt x="0" y="108365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628667-6C7A-874C-92FF-39D5882EB2B1}">
      <dsp:nvSpPr>
        <dsp:cNvPr id="0" name=""/>
        <dsp:cNvSpPr/>
      </dsp:nvSpPr>
      <dsp:spPr>
        <a:xfrm>
          <a:off x="459008" y="1448"/>
          <a:ext cx="7311582"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Types of Dementia</a:t>
          </a:r>
          <a:endParaRPr lang="en-US" sz="3600" kern="1200" dirty="0"/>
        </a:p>
      </dsp:txBody>
      <dsp:txXfrm>
        <a:off x="459008" y="1448"/>
        <a:ext cx="7311582" cy="1177881"/>
      </dsp:txXfrm>
    </dsp:sp>
    <dsp:sp modelId="{10075D3D-8FB9-CF42-978A-F0AC74F657B9}">
      <dsp:nvSpPr>
        <dsp:cNvPr id="0" name=""/>
        <dsp:cNvSpPr/>
      </dsp:nvSpPr>
      <dsp:spPr>
        <a:xfrm>
          <a:off x="142712" y="2262981"/>
          <a:ext cx="1782087"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Alzheimer’s</a:t>
          </a:r>
          <a:endParaRPr lang="en-US" sz="2400" kern="1200" dirty="0"/>
        </a:p>
      </dsp:txBody>
      <dsp:txXfrm>
        <a:off x="142712" y="2262981"/>
        <a:ext cx="1782087" cy="1177881"/>
      </dsp:txXfrm>
    </dsp:sp>
    <dsp:sp modelId="{83D8C83A-2075-B14D-A7EE-40861FB006A4}">
      <dsp:nvSpPr>
        <dsp:cNvPr id="0" name=""/>
        <dsp:cNvSpPr/>
      </dsp:nvSpPr>
      <dsp:spPr>
        <a:xfrm>
          <a:off x="3818079" y="2262981"/>
          <a:ext cx="2355763"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Mixed Dementia</a:t>
          </a:r>
          <a:endParaRPr lang="en-US" sz="2400" kern="1200" dirty="0"/>
        </a:p>
      </dsp:txBody>
      <dsp:txXfrm>
        <a:off x="3818079" y="2262981"/>
        <a:ext cx="2355763" cy="1177881"/>
      </dsp:txXfrm>
    </dsp:sp>
    <dsp:sp modelId="{104F74C3-EE5F-1B40-B7B8-4D86300E21C2}">
      <dsp:nvSpPr>
        <dsp:cNvPr id="0" name=""/>
        <dsp:cNvSpPr/>
      </dsp:nvSpPr>
      <dsp:spPr>
        <a:xfrm>
          <a:off x="6269557" y="2262981"/>
          <a:ext cx="1788990"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Parkinson’s</a:t>
          </a:r>
          <a:endParaRPr lang="en-US" sz="2400" kern="1200" dirty="0"/>
        </a:p>
      </dsp:txBody>
      <dsp:txXfrm>
        <a:off x="6269557" y="2262981"/>
        <a:ext cx="1788990" cy="1177881"/>
      </dsp:txXfrm>
    </dsp:sp>
    <dsp:sp modelId="{6E1467E9-3A0D-244A-896E-E5B1D7DE803D}">
      <dsp:nvSpPr>
        <dsp:cNvPr id="0" name=""/>
        <dsp:cNvSpPr/>
      </dsp:nvSpPr>
      <dsp:spPr>
        <a:xfrm>
          <a:off x="2000526" y="2262981"/>
          <a:ext cx="1741709" cy="117788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Vascular</a:t>
          </a:r>
          <a:endParaRPr lang="en-US" sz="2800" kern="1200" dirty="0"/>
        </a:p>
      </dsp:txBody>
      <dsp:txXfrm>
        <a:off x="2000526" y="2262981"/>
        <a:ext cx="1741709" cy="1177881"/>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AAA32E-F218-1142-A7AD-36F92A271152}" type="datetimeFigureOut">
              <a:rPr lang="en-US" smtClean="0"/>
              <a:pPr/>
              <a:t>5/1/14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029B3E-1BD8-E44D-928C-8AAFBEDAC86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AAA32E-F218-1142-A7AD-36F92A271152}" type="datetimeFigureOut">
              <a:rPr lang="en-US" smtClean="0"/>
              <a:pPr/>
              <a:t>5/1/14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29B3E-1BD8-E44D-928C-8AAFBEDAC86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lz.org/living_with_alzheimers_hallucinations.asp" TargetMode="External"/><Relationship Id="rId4" Type="http://schemas.openxmlformats.org/officeDocument/2006/relationships/hyperlink" Target="http://www.alz.org/alzheimers_disease_10429.asp" TargetMode="External"/><Relationship Id="rId1" Type="http://schemas.openxmlformats.org/officeDocument/2006/relationships/slideLayout" Target="../slideLayouts/slideLayout2.xml"/><Relationship Id="rId2" Type="http://schemas.openxmlformats.org/officeDocument/2006/relationships/hyperlink" Target="http://www.alz.org/living_with_alzheimers_agitation.as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lz.org/alzheimers_disease_standard_prescriptions.asp"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63375" y="1096785"/>
            <a:ext cx="7772400" cy="1470025"/>
          </a:xfrm>
        </p:spPr>
        <p:txBody>
          <a:bodyPr/>
          <a:lstStyle/>
          <a:p>
            <a:r>
              <a:rPr lang="en-US" dirty="0" smtClean="0"/>
              <a:t>Decoding Dementia</a:t>
            </a:r>
            <a:endParaRPr lang="en-US" dirty="0"/>
          </a:p>
        </p:txBody>
      </p:sp>
      <p:sp>
        <p:nvSpPr>
          <p:cNvPr id="3" name="Subtitle 2"/>
          <p:cNvSpPr>
            <a:spLocks noGrp="1"/>
          </p:cNvSpPr>
          <p:nvPr>
            <p:ph type="subTitle" idx="1"/>
          </p:nvPr>
        </p:nvSpPr>
        <p:spPr>
          <a:xfrm>
            <a:off x="1371600" y="2779072"/>
            <a:ext cx="6400800" cy="2735744"/>
          </a:xfrm>
        </p:spPr>
        <p:txBody>
          <a:bodyPr/>
          <a:lstStyle/>
          <a:p>
            <a:r>
              <a:rPr lang="en-US" dirty="0" smtClean="0"/>
              <a:t>David Fox, M.D.</a:t>
            </a:r>
          </a:p>
          <a:p>
            <a:r>
              <a:rPr lang="en-US" dirty="0" smtClean="0"/>
              <a:t>Medical Director</a:t>
            </a:r>
          </a:p>
          <a:p>
            <a:r>
              <a:rPr lang="en-US" dirty="0" smtClean="0"/>
              <a:t>Behavioral Center For Older Adults</a:t>
            </a:r>
          </a:p>
          <a:p>
            <a:r>
              <a:rPr lang="en-US" dirty="0" smtClean="0"/>
              <a:t>UH Parma Medical Center</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PET Scan Images with Pittsburgh Compound B</a:t>
            </a:r>
            <a:endParaRPr lang="en-US" sz="3200" dirty="0"/>
          </a:p>
        </p:txBody>
      </p:sp>
      <p:pic>
        <p:nvPicPr>
          <p:cNvPr id="4" name="Content Placeholder 3" descr="220px-PiB_PET_Images_AD.jpg"/>
          <p:cNvPicPr>
            <a:picLocks noGrp="1" noChangeAspect="1"/>
          </p:cNvPicPr>
          <p:nvPr>
            <p:ph idx="1"/>
          </p:nvPr>
        </p:nvPicPr>
        <p:blipFill>
          <a:blip r:embed="rId2"/>
          <a:srcRect l="-62405" r="-62405"/>
          <a:stretch>
            <a:fillRect/>
          </a:stretch>
        </p:blip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STAGES OF DEMENTIA</a:t>
            </a:r>
            <a:endParaRPr lang="en-US" u="sng" dirty="0"/>
          </a:p>
        </p:txBody>
      </p:sp>
      <p:sp>
        <p:nvSpPr>
          <p:cNvPr id="3" name="Content Placeholder 2"/>
          <p:cNvSpPr>
            <a:spLocks noGrp="1"/>
          </p:cNvSpPr>
          <p:nvPr>
            <p:ph idx="1"/>
          </p:nvPr>
        </p:nvSpPr>
        <p:spPr/>
        <p:txBody>
          <a:bodyPr/>
          <a:lstStyle/>
          <a:p>
            <a:r>
              <a:rPr lang="en-US" b="1" u="sng" dirty="0"/>
              <a:t>Stage 1</a:t>
            </a:r>
            <a:r>
              <a:rPr lang="en-US" b="1" dirty="0"/>
              <a:t>:</a:t>
            </a:r>
            <a:r>
              <a:rPr lang="en-US" dirty="0" smtClean="0"/>
              <a:t> </a:t>
            </a:r>
            <a:r>
              <a:rPr lang="en-US" b="1" dirty="0" smtClean="0"/>
              <a:t>No impairment (normal function)</a:t>
            </a:r>
            <a:r>
              <a:rPr lang="en-US" dirty="0" smtClean="0"/>
              <a:t/>
            </a:r>
            <a:br>
              <a:rPr lang="en-US" dirty="0" smtClean="0"/>
            </a:br>
            <a:r>
              <a:rPr lang="en-US" dirty="0" smtClean="0"/>
              <a:t>The person does not experience any memory problems. An interview with a medical professional does not show any evidence of symptoms of dementia.</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94945"/>
          </a:xfrm>
        </p:spPr>
        <p:txBody>
          <a:bodyPr>
            <a:normAutofit fontScale="90000"/>
          </a:bodyPr>
          <a:lstStyle/>
          <a:p>
            <a:r>
              <a:rPr lang="en-US" sz="4000" b="1" u="sng" dirty="0" smtClean="0"/>
              <a:t>Stage 2: Very mild cognitive decline </a:t>
            </a:r>
            <a:r>
              <a:rPr lang="en-US" sz="3200" b="1" dirty="0" smtClean="0"/>
              <a:t/>
            </a:r>
            <a:br>
              <a:rPr lang="en-US" sz="3200" b="1" dirty="0" smtClean="0"/>
            </a:br>
            <a:r>
              <a:rPr lang="en-US" sz="3200" b="1" dirty="0" smtClean="0"/>
              <a:t>(may be normal age-related changes or earliest signs of Alzheimer's disease)</a:t>
            </a:r>
            <a:endParaRPr lang="en-US" sz="3200" dirty="0"/>
          </a:p>
        </p:txBody>
      </p:sp>
      <p:sp>
        <p:nvSpPr>
          <p:cNvPr id="3" name="Content Placeholder 2"/>
          <p:cNvSpPr>
            <a:spLocks noGrp="1"/>
          </p:cNvSpPr>
          <p:nvPr>
            <p:ph idx="1"/>
          </p:nvPr>
        </p:nvSpPr>
        <p:spPr/>
        <p:txBody>
          <a:bodyPr/>
          <a:lstStyle/>
          <a:p>
            <a:pPr>
              <a:buNone/>
            </a:pPr>
            <a:r>
              <a:rPr lang="en-US" dirty="0" smtClean="0"/>
              <a:t/>
            </a:r>
            <a:br>
              <a:rPr lang="en-US" dirty="0" smtClean="0"/>
            </a:br>
            <a:r>
              <a:rPr lang="en-US" dirty="0" smtClean="0"/>
              <a:t>The person may feel as if he or she is having memory lapses — forgetting familiar words or the location of everyday objects. But no symptoms of dementia can be detected during a medical examination or by friends, family or co-workers.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755"/>
            <a:ext cx="8229600" cy="1143000"/>
          </a:xfrm>
        </p:spPr>
        <p:txBody>
          <a:bodyPr>
            <a:normAutofit fontScale="90000"/>
          </a:bodyPr>
          <a:lstStyle/>
          <a:p>
            <a:r>
              <a:rPr lang="en-US" sz="3111" b="1" dirty="0" smtClean="0"/>
              <a:t/>
            </a:r>
            <a:br>
              <a:rPr lang="en-US" sz="3111" b="1" dirty="0" smtClean="0"/>
            </a:br>
            <a:r>
              <a:rPr lang="en-US" sz="3111" b="1" dirty="0"/>
              <a:t/>
            </a:r>
            <a:br>
              <a:rPr lang="en-US" sz="3111" b="1" dirty="0"/>
            </a:br>
            <a:r>
              <a:rPr lang="en-US" sz="3111" b="1" dirty="0" smtClean="0"/>
              <a:t>Typical age-related memory loss and other changes compared to Alzheimer's</a:t>
            </a:r>
            <a:r>
              <a:rPr lang="en-US" b="1" dirty="0" smtClean="0"/>
              <a:t/>
            </a:r>
            <a:br>
              <a:rPr lang="en-US" b="1" dirty="0" smtClean="0"/>
            </a:br>
            <a:endParaRPr lang="en-US" dirty="0"/>
          </a:p>
        </p:txBody>
      </p:sp>
      <p:sp>
        <p:nvSpPr>
          <p:cNvPr id="3" name="Content Placeholder 2"/>
          <p:cNvSpPr>
            <a:spLocks noGrp="1"/>
          </p:cNvSpPr>
          <p:nvPr>
            <p:ph idx="1"/>
          </p:nvPr>
        </p:nvSpPr>
        <p:spPr>
          <a:xfrm>
            <a:off x="0" y="1600200"/>
            <a:ext cx="9144000" cy="4525963"/>
          </a:xfrm>
        </p:spPr>
        <p:txBody>
          <a:bodyPr>
            <a:normAutofit/>
          </a:bodyPr>
          <a:lstStyle/>
          <a:p>
            <a:pPr>
              <a:buNone/>
            </a:pPr>
            <a:r>
              <a:rPr lang="en-US" sz="2286" b="1" u="sng" dirty="0" smtClean="0"/>
              <a:t>Signs of Alzheimer’s                                  Typical age-related changes</a:t>
            </a:r>
          </a:p>
          <a:p>
            <a:pPr>
              <a:buNone/>
            </a:pPr>
            <a:r>
              <a:rPr lang="en-US" sz="2286" dirty="0" smtClean="0"/>
              <a:t>Poor judgment and decision making      Making a bad decision occasionally     </a:t>
            </a:r>
          </a:p>
          <a:p>
            <a:pPr>
              <a:buNone/>
            </a:pPr>
            <a:r>
              <a:rPr lang="en-US" sz="2286" dirty="0" smtClean="0"/>
              <a:t>Inability to manage a budget                   Missing a monthly payment</a:t>
            </a:r>
          </a:p>
          <a:p>
            <a:pPr>
              <a:buNone/>
            </a:pPr>
            <a:r>
              <a:rPr lang="en-US" sz="2286" dirty="0" smtClean="0"/>
              <a:t>Losing track of the date                      Forgetting which day it is but recall later</a:t>
            </a:r>
          </a:p>
          <a:p>
            <a:pPr>
              <a:buNone/>
            </a:pPr>
            <a:r>
              <a:rPr lang="en-US" sz="2286" dirty="0" smtClean="0"/>
              <a:t>Difficulty having a conversation        Sometimes forgetting which word to use</a:t>
            </a:r>
          </a:p>
          <a:p>
            <a:pPr>
              <a:buNone/>
            </a:pPr>
            <a:r>
              <a:rPr lang="en-US" sz="2286" dirty="0" smtClean="0"/>
              <a:t>Misplacing things and being                       Losing things from time to time unable to retrace steps to find them</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345"/>
            <a:ext cx="8229600" cy="1143000"/>
          </a:xfrm>
        </p:spPr>
        <p:txBody>
          <a:bodyPr/>
          <a:lstStyle/>
          <a:p>
            <a:r>
              <a:rPr lang="en-US" dirty="0" smtClean="0"/>
              <a:t>Stage 3</a:t>
            </a:r>
            <a:endParaRPr lang="en-US" dirty="0"/>
          </a:p>
        </p:txBody>
      </p:sp>
      <p:sp>
        <p:nvSpPr>
          <p:cNvPr id="3" name="Content Placeholder 2"/>
          <p:cNvSpPr>
            <a:spLocks noGrp="1"/>
          </p:cNvSpPr>
          <p:nvPr>
            <p:ph idx="1"/>
          </p:nvPr>
        </p:nvSpPr>
        <p:spPr>
          <a:xfrm>
            <a:off x="457200" y="823247"/>
            <a:ext cx="8229600" cy="5826546"/>
          </a:xfrm>
        </p:spPr>
        <p:txBody>
          <a:bodyPr>
            <a:normAutofit fontScale="70000" lnSpcReduction="20000"/>
          </a:bodyPr>
          <a:lstStyle/>
          <a:p>
            <a:pPr>
              <a:buNone/>
            </a:pPr>
            <a:r>
              <a:rPr lang="en-US" b="1" dirty="0" smtClean="0"/>
              <a:t/>
            </a:r>
            <a:br>
              <a:rPr lang="en-US" b="1" dirty="0" smtClean="0"/>
            </a:br>
            <a:r>
              <a:rPr lang="en-US" sz="4000" b="1" u="sng" dirty="0" smtClean="0"/>
              <a:t>Mild cognitive decline </a:t>
            </a:r>
            <a:r>
              <a:rPr lang="en-US" sz="4000" b="1" dirty="0" smtClean="0"/>
              <a:t>(early-stage Alzheimer's can be diagnosed in some, but not all, individuals with these symptoms)</a:t>
            </a:r>
          </a:p>
          <a:p>
            <a:pPr>
              <a:buNone/>
            </a:pPr>
            <a:endParaRPr lang="en-US" dirty="0" smtClean="0"/>
          </a:p>
          <a:p>
            <a:pPr>
              <a:buNone/>
            </a:pPr>
            <a:r>
              <a:rPr lang="en-US" dirty="0" smtClean="0"/>
              <a:t>	Friends, family or co-workers begin to notice difficulties. During a detailed medical interview, doctors may be able to detect problems in memory or concentration. Common stage 3 difficulties include: Noticeable problems coming up with the right word or name </a:t>
            </a:r>
          </a:p>
          <a:p>
            <a:pPr>
              <a:buNone/>
            </a:pPr>
            <a:endParaRPr lang="en-US" dirty="0" smtClean="0"/>
          </a:p>
          <a:p>
            <a:r>
              <a:rPr lang="en-US" dirty="0" smtClean="0"/>
              <a:t>Trouble remembering names when introduced to new people </a:t>
            </a:r>
          </a:p>
          <a:p>
            <a:endParaRPr lang="en-US" dirty="0" smtClean="0"/>
          </a:p>
          <a:p>
            <a:r>
              <a:rPr lang="en-US" dirty="0" smtClean="0"/>
              <a:t>Having noticeably greater difficulty performing tasks in social or work settings.   Forgetting material that one has just read </a:t>
            </a:r>
          </a:p>
          <a:p>
            <a:endParaRPr lang="en-US" dirty="0" smtClean="0"/>
          </a:p>
          <a:p>
            <a:r>
              <a:rPr lang="en-US" dirty="0" smtClean="0"/>
              <a:t>Losing or misplacing a valuable object </a:t>
            </a:r>
          </a:p>
          <a:p>
            <a:endParaRPr lang="en-US" dirty="0" smtClean="0"/>
          </a:p>
          <a:p>
            <a:r>
              <a:rPr lang="en-US" dirty="0" smtClean="0"/>
              <a:t>Increasing trouble with planning or organizing </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Stage 4:</a:t>
            </a:r>
            <a:r>
              <a:rPr lang="en-US" sz="2800" dirty="0" smtClean="0"/>
              <a:t> </a:t>
            </a:r>
            <a:r>
              <a:rPr lang="en-US" sz="2800" b="1" dirty="0" smtClean="0"/>
              <a:t/>
            </a:r>
            <a:br>
              <a:rPr lang="en-US" sz="2800" b="1" dirty="0" smtClean="0"/>
            </a:br>
            <a:r>
              <a:rPr lang="en-US" sz="2800" b="1" dirty="0" smtClean="0"/>
              <a:t>Moderate cognitive decline</a:t>
            </a:r>
            <a:br>
              <a:rPr lang="en-US" sz="2800" b="1" dirty="0" smtClean="0"/>
            </a:br>
            <a:r>
              <a:rPr lang="en-US" sz="2800" b="1" dirty="0" smtClean="0"/>
              <a:t>(Mild or early-stage Alzheimer's disease) </a:t>
            </a:r>
            <a:endParaRPr lang="en-US" sz="2800"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
            </a:r>
            <a:br>
              <a:rPr lang="en-US" dirty="0" smtClean="0"/>
            </a:br>
            <a:r>
              <a:rPr lang="en-US" dirty="0" smtClean="0"/>
              <a:t>At this point, a careful medical interview should be able to detect clear-cut symptoms in several areas: Forgetfulness of recent events </a:t>
            </a:r>
          </a:p>
          <a:p>
            <a:r>
              <a:rPr lang="en-US" dirty="0" smtClean="0"/>
              <a:t>Impaired ability to perform challenging mental arithmetic — for example, counting backward from 100 by 7s </a:t>
            </a:r>
          </a:p>
          <a:p>
            <a:r>
              <a:rPr lang="en-US" dirty="0" smtClean="0"/>
              <a:t>Greater difficulty performing complex tasks, such as planning dinner for guests, paying bills or managing finances </a:t>
            </a:r>
          </a:p>
          <a:p>
            <a:r>
              <a:rPr lang="en-US" dirty="0" smtClean="0"/>
              <a:t>Forgetfulness about one's own personal history </a:t>
            </a:r>
          </a:p>
          <a:p>
            <a:r>
              <a:rPr lang="en-US" dirty="0" smtClean="0"/>
              <a:t>Becoming moody or withdrawn, especially in socially or mentally challenging situations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Stage 5:</a:t>
            </a:r>
            <a:r>
              <a:rPr lang="en-US" sz="2800" dirty="0" smtClean="0"/>
              <a:t> </a:t>
            </a:r>
            <a:r>
              <a:rPr lang="en-US" sz="2800" b="1" dirty="0" smtClean="0"/>
              <a:t>Moderately severe cognitive decline</a:t>
            </a:r>
            <a:br>
              <a:rPr lang="en-US" sz="2800" b="1" dirty="0" smtClean="0"/>
            </a:br>
            <a:r>
              <a:rPr lang="en-US" sz="2800" b="1" dirty="0" smtClean="0"/>
              <a:t>(Moderate or mid-stage Alzheimer's disease)</a:t>
            </a:r>
            <a:endParaRPr lang="en-US" sz="2800" dirty="0"/>
          </a:p>
        </p:txBody>
      </p:sp>
      <p:sp>
        <p:nvSpPr>
          <p:cNvPr id="3" name="Content Placeholder 2"/>
          <p:cNvSpPr>
            <a:spLocks noGrp="1"/>
          </p:cNvSpPr>
          <p:nvPr>
            <p:ph idx="1"/>
          </p:nvPr>
        </p:nvSpPr>
        <p:spPr>
          <a:xfrm>
            <a:off x="457200" y="1417638"/>
            <a:ext cx="8229600" cy="5270448"/>
          </a:xfrm>
        </p:spPr>
        <p:txBody>
          <a:bodyPr>
            <a:normAutofit fontScale="62500" lnSpcReduction="20000"/>
          </a:bodyPr>
          <a:lstStyle/>
          <a:p>
            <a:pPr>
              <a:buNone/>
            </a:pPr>
            <a:r>
              <a:rPr lang="en-US" dirty="0" smtClean="0"/>
              <a:t/>
            </a:r>
            <a:br>
              <a:rPr lang="en-US" dirty="0" smtClean="0"/>
            </a:br>
            <a:r>
              <a:rPr lang="en-US" dirty="0" smtClean="0"/>
              <a:t>Gaps in memory and thinking are noticeable, and individuals begin to need help with day-to-day activities. At this stage, those with Alzheimer's may: Be unable to recall their own address or telephone number or the high school or college from which they graduated </a:t>
            </a:r>
          </a:p>
          <a:p>
            <a:pPr>
              <a:buNone/>
            </a:pPr>
            <a:endParaRPr lang="en-US" dirty="0" smtClean="0"/>
          </a:p>
          <a:p>
            <a:r>
              <a:rPr lang="en-US" dirty="0" smtClean="0"/>
              <a:t>Become confused about where they are or what day it is </a:t>
            </a:r>
          </a:p>
          <a:p>
            <a:endParaRPr lang="en-US" dirty="0" smtClean="0"/>
          </a:p>
          <a:p>
            <a:r>
              <a:rPr lang="en-US" dirty="0" smtClean="0"/>
              <a:t>Have trouble with less challenging mental arithmetic; such as counting backward from 40 by subtracting 4s or from 20 by 2s </a:t>
            </a:r>
          </a:p>
          <a:p>
            <a:endParaRPr lang="en-US" dirty="0" smtClean="0"/>
          </a:p>
          <a:p>
            <a:r>
              <a:rPr lang="en-US" dirty="0" smtClean="0"/>
              <a:t>Need help choosing proper clothing for the season or the occasion </a:t>
            </a:r>
          </a:p>
          <a:p>
            <a:endParaRPr lang="en-US" dirty="0" smtClean="0"/>
          </a:p>
          <a:p>
            <a:r>
              <a:rPr lang="en-US" dirty="0" smtClean="0"/>
              <a:t>Still remember significant details about themselves and their family </a:t>
            </a:r>
          </a:p>
          <a:p>
            <a:endParaRPr lang="en-US" dirty="0" smtClean="0"/>
          </a:p>
          <a:p>
            <a:r>
              <a:rPr lang="en-US" dirty="0" smtClean="0"/>
              <a:t>Still require no assistance with eating or using the toilet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72"/>
            <a:ext cx="8229600" cy="718596"/>
          </a:xfrm>
        </p:spPr>
        <p:txBody>
          <a:bodyPr>
            <a:normAutofit fontScale="90000"/>
          </a:bodyPr>
          <a:lstStyle/>
          <a:p>
            <a:r>
              <a:rPr lang="en-US" sz="2400" b="1" u="sng" dirty="0" smtClean="0"/>
              <a:t>Stage 6:</a:t>
            </a:r>
            <a:r>
              <a:rPr lang="en-US" sz="2400" u="sng" dirty="0" smtClean="0"/>
              <a:t> </a:t>
            </a:r>
            <a:r>
              <a:rPr lang="en-US" sz="2400" b="1" u="sng" dirty="0" smtClean="0"/>
              <a:t>Severe cognitive decline</a:t>
            </a:r>
            <a:br>
              <a:rPr lang="en-US" sz="2400" b="1" u="sng" dirty="0" smtClean="0"/>
            </a:br>
            <a:r>
              <a:rPr lang="en-US" sz="2400" b="1" u="sng" dirty="0" smtClean="0"/>
              <a:t>(Moderately severe or mid-stage Alzheimer's disease)</a:t>
            </a:r>
            <a:endParaRPr lang="en-US" sz="2400" u="sng" dirty="0"/>
          </a:p>
        </p:txBody>
      </p:sp>
      <p:sp>
        <p:nvSpPr>
          <p:cNvPr id="3" name="Content Placeholder 2"/>
          <p:cNvSpPr>
            <a:spLocks noGrp="1"/>
          </p:cNvSpPr>
          <p:nvPr>
            <p:ph idx="1"/>
          </p:nvPr>
        </p:nvSpPr>
        <p:spPr>
          <a:xfrm>
            <a:off x="457200" y="1082789"/>
            <a:ext cx="8229600" cy="4525963"/>
          </a:xfrm>
        </p:spPr>
        <p:txBody>
          <a:bodyPr>
            <a:noAutofit/>
          </a:bodyPr>
          <a:lstStyle/>
          <a:p>
            <a:pPr>
              <a:buNone/>
            </a:pPr>
            <a:r>
              <a:rPr lang="en-US" sz="1600" dirty="0"/>
              <a:t>	</a:t>
            </a:r>
            <a:r>
              <a:rPr lang="en-US" sz="1800" dirty="0" smtClean="0"/>
              <a:t>Memory continues to worsen, personality changes may take place and individuals need extensive help with daily activities. At this stage, individuals may: Lose awareness of recent experiences as well as of their surroundings </a:t>
            </a:r>
          </a:p>
          <a:p>
            <a:r>
              <a:rPr lang="en-US" sz="1800" dirty="0" smtClean="0"/>
              <a:t>Remember their own name but have difficulty with their personal history </a:t>
            </a:r>
          </a:p>
          <a:p>
            <a:r>
              <a:rPr lang="en-US" sz="1800" dirty="0" smtClean="0"/>
              <a:t>Distinguish familiar and unfamiliar faces but have trouble remembering the name of a spouse or caregiver </a:t>
            </a:r>
          </a:p>
          <a:p>
            <a:r>
              <a:rPr lang="en-US" sz="1800" dirty="0" smtClean="0"/>
              <a:t>Need help dressing properly and may, without supervision, make mistakes such as putting pajamas over daytime clothes or shoes on the wrong feet </a:t>
            </a:r>
          </a:p>
          <a:p>
            <a:r>
              <a:rPr lang="en-US" sz="1800" dirty="0" smtClean="0"/>
              <a:t>Experience major changes in sleep patterns — sleeping during the day and becoming restless at night </a:t>
            </a:r>
          </a:p>
          <a:p>
            <a:r>
              <a:rPr lang="en-US" sz="1800" dirty="0" smtClean="0"/>
              <a:t>Need help handling details of toileting (for example, flushing the toilet, wiping or disposing of tissue properly) </a:t>
            </a:r>
          </a:p>
          <a:p>
            <a:r>
              <a:rPr lang="en-US" sz="1800" dirty="0" smtClean="0"/>
              <a:t>Have increasingly frequent trouble controlling their bladder or bowels </a:t>
            </a:r>
          </a:p>
          <a:p>
            <a:r>
              <a:rPr lang="en-US" sz="1800" dirty="0" smtClean="0"/>
              <a:t>Experience major personality and behavioral changes, including suspiciousness and delusions (such as believing that their caregiver is an imposter) or compulsive, repetitive behavior like hand-wringing or tissue shredding </a:t>
            </a:r>
          </a:p>
          <a:p>
            <a:r>
              <a:rPr lang="en-US" sz="1800" dirty="0" smtClean="0"/>
              <a:t>Tend to wander or become lost </a:t>
            </a:r>
          </a:p>
          <a:p>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Stage 7: Very severe cognitive decline</a:t>
            </a:r>
            <a:br>
              <a:rPr lang="en-US" sz="3600" b="1" dirty="0" smtClean="0"/>
            </a:br>
            <a:r>
              <a:rPr lang="en-US" sz="3600" b="1" dirty="0" smtClean="0"/>
              <a:t>(Severe or late-stage Alzheimer's disease)</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In the final stage of this disease, individuals lose the ability to respond to their environment, to carry on a conversation and, eventually, to control movement. They may still say words or phrases.</a:t>
            </a:r>
          </a:p>
          <a:p>
            <a:r>
              <a:rPr lang="en-US" dirty="0" smtClean="0"/>
              <a:t>At this stage, individuals need help with much of their daily personal care, including eating or using the toilet. They may also lose the ability to smile, to sit without support and to hold their heads up. Reflexes become abnormal. Muscles grow rigid. Swallowing impaired.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600" dirty="0" smtClean="0"/>
              <a:t>Marilyn’s History Overview</a:t>
            </a:r>
            <a:endParaRPr lang="en-US" sz="3600"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en-US" sz="3294" dirty="0" smtClean="0"/>
              <a:t>Onset of memory symptoms age 67-68, diagnosis made.</a:t>
            </a:r>
          </a:p>
          <a:p>
            <a:r>
              <a:rPr lang="en-US" sz="3294" dirty="0" smtClean="0"/>
              <a:t>Age 73, more severe short term memory loss but still driving and water skiing.</a:t>
            </a:r>
          </a:p>
          <a:p>
            <a:r>
              <a:rPr lang="en-US" sz="3294" dirty="0" smtClean="0"/>
              <a:t>Age 76, husband notes worsening of long term memory.  Stayed alone in house when husband hospitalized for 5 days.  Remains active in yard.</a:t>
            </a:r>
          </a:p>
          <a:p>
            <a:r>
              <a:rPr lang="en-US" sz="3294" dirty="0" smtClean="0"/>
              <a:t>Age 77, stopped driving.</a:t>
            </a:r>
          </a:p>
          <a:p>
            <a:r>
              <a:rPr lang="en-US" sz="3294" dirty="0" smtClean="0"/>
              <a:t>Age 78, no longer left alone at home, caregiver helping with showering, husband doesn’t look like “the same man I married.”  Difficulty following directions (how to turn on ceiling fan, stopped doing yard work. Apathetic.</a:t>
            </a:r>
          </a:p>
          <a:p>
            <a:r>
              <a:rPr lang="en-US" sz="3294" dirty="0" smtClean="0"/>
              <a:t>Age 80, language dysfunction, wandering</a:t>
            </a:r>
          </a:p>
          <a:p>
            <a:r>
              <a:rPr lang="en-US" sz="3294" dirty="0" smtClean="0"/>
              <a:t>Age 81, difficulty walking, had to be fed.</a:t>
            </a:r>
          </a:p>
          <a:p>
            <a:r>
              <a:rPr lang="en-US" sz="3294" dirty="0" smtClean="0"/>
              <a:t>Age 82, dies from Breast cancer.</a:t>
            </a:r>
          </a:p>
          <a:p>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b="1" dirty="0" smtClean="0"/>
              <a:t>Dementia vs. Alzheimer’s Disease</a:t>
            </a:r>
            <a:endParaRPr lang="en-US" sz="3200" b="1" dirty="0"/>
          </a:p>
        </p:txBody>
      </p:sp>
      <p:sp>
        <p:nvSpPr>
          <p:cNvPr id="3" name="Content Placeholder 2"/>
          <p:cNvSpPr>
            <a:spLocks noGrp="1"/>
          </p:cNvSpPr>
          <p:nvPr>
            <p:ph idx="1"/>
          </p:nvPr>
        </p:nvSpPr>
        <p:spPr>
          <a:xfrm>
            <a:off x="457200" y="1143000"/>
            <a:ext cx="8229600" cy="4525963"/>
          </a:xfrm>
        </p:spPr>
        <p:txBody>
          <a:bodyPr>
            <a:normAutofit fontScale="92500" lnSpcReduction="10000"/>
          </a:bodyPr>
          <a:lstStyle/>
          <a:p>
            <a:r>
              <a:rPr lang="en-US" u="sng" dirty="0" smtClean="0"/>
              <a:t>Case Study:  Marilyn </a:t>
            </a:r>
          </a:p>
          <a:p>
            <a:endParaRPr lang="en-US" sz="2595" u="sng" dirty="0" smtClean="0"/>
          </a:p>
          <a:p>
            <a:r>
              <a:rPr lang="en-US" sz="2400" dirty="0" smtClean="0"/>
              <a:t>68 year-old woman presents with complaint:  “I can’t remember things”.</a:t>
            </a:r>
          </a:p>
          <a:p>
            <a:r>
              <a:rPr lang="en-US" sz="2400" dirty="0" smtClean="0"/>
              <a:t>12 month history of forgetfulness, first noted by husband as “extraordinary repetitiveness”.</a:t>
            </a:r>
          </a:p>
          <a:p>
            <a:r>
              <a:rPr lang="en-US" sz="2400" dirty="0" smtClean="0"/>
              <a:t>Some difficulty with balancing her checkbook</a:t>
            </a:r>
          </a:p>
          <a:p>
            <a:r>
              <a:rPr lang="en-US" sz="2400" dirty="0" smtClean="0"/>
              <a:t>Excellent physical health</a:t>
            </a:r>
          </a:p>
          <a:p>
            <a:r>
              <a:rPr lang="en-US" sz="2400" dirty="0" smtClean="0"/>
              <a:t>Mother had dementia in her late 80’s.</a:t>
            </a:r>
          </a:p>
          <a:p>
            <a:r>
              <a:rPr lang="en-US" sz="2400" dirty="0" smtClean="0"/>
              <a:t>Brain CT normal</a:t>
            </a:r>
          </a:p>
          <a:p>
            <a:r>
              <a:rPr lang="en-US" sz="2400" dirty="0" smtClean="0"/>
              <a:t>MMSE 27/30 but missed 2 of 3 questions of recent recall</a:t>
            </a:r>
          </a:p>
          <a:p>
            <a:r>
              <a:rPr lang="en-US" sz="2400" dirty="0" smtClean="0"/>
              <a:t>Failed clock drawing test</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Behavioral Problems Associated with Later Stages of Dementia</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Anger, irritability</a:t>
            </a:r>
          </a:p>
          <a:p>
            <a:r>
              <a:rPr lang="en-US" dirty="0" smtClean="0">
                <a:ln>
                  <a:solidFill>
                    <a:schemeClr val="tx1"/>
                  </a:solidFill>
                </a:ln>
                <a:hlinkClick r:id="rId2"/>
              </a:rPr>
              <a:t>Agitation</a:t>
            </a:r>
            <a:r>
              <a:rPr lang="en-US" dirty="0" smtClean="0"/>
              <a:t> (Do not use this word, describe it!)</a:t>
            </a:r>
          </a:p>
          <a:p>
            <a:r>
              <a:rPr lang="en-US" dirty="0" smtClean="0">
                <a:ln>
                  <a:solidFill>
                    <a:schemeClr val="tx1">
                      <a:lumMod val="95000"/>
                    </a:schemeClr>
                  </a:solidFill>
                </a:ln>
              </a:rPr>
              <a:t>1.  Physical Aggression</a:t>
            </a:r>
            <a:r>
              <a:rPr lang="en-US" u="sng" dirty="0" smtClean="0"/>
              <a:t> </a:t>
            </a:r>
          </a:p>
          <a:p>
            <a:r>
              <a:rPr lang="en-US" dirty="0" smtClean="0"/>
              <a:t>2.  Resisting Care </a:t>
            </a:r>
          </a:p>
          <a:p>
            <a:r>
              <a:rPr lang="en-US" dirty="0" smtClean="0"/>
              <a:t>3.  Verbal outbursts </a:t>
            </a:r>
          </a:p>
          <a:p>
            <a:r>
              <a:rPr lang="en-US" dirty="0" smtClean="0"/>
              <a:t>4.  Motor restlessness, pacing</a:t>
            </a:r>
          </a:p>
          <a:p>
            <a:r>
              <a:rPr lang="en-US" dirty="0" smtClean="0">
                <a:solidFill>
                  <a:schemeClr val="accent1">
                    <a:lumMod val="20000"/>
                    <a:lumOff val="80000"/>
                  </a:schemeClr>
                </a:solidFill>
                <a:hlinkClick r:id="rId3"/>
              </a:rPr>
              <a:t>Hallucinations</a:t>
            </a:r>
            <a:r>
              <a:rPr lang="en-US" dirty="0" smtClean="0"/>
              <a:t> (seeing, hearing or feeling things that are not really there) </a:t>
            </a:r>
          </a:p>
          <a:p>
            <a:r>
              <a:rPr lang="en-US" u="sng" dirty="0" smtClean="0"/>
              <a:t>Delusions</a:t>
            </a:r>
            <a:r>
              <a:rPr lang="en-US" dirty="0" smtClean="0"/>
              <a:t> (firmly held belief in things that are not true) </a:t>
            </a:r>
          </a:p>
          <a:p>
            <a:r>
              <a:rPr lang="en-US" dirty="0" smtClean="0">
                <a:hlinkClick r:id="rId4"/>
              </a:rPr>
              <a:t>Sleep disturbances</a:t>
            </a:r>
            <a:endParaRPr lang="en-US" dirty="0" smtClean="0"/>
          </a:p>
          <a:p>
            <a:r>
              <a:rPr lang="en-US" dirty="0" smtClean="0"/>
              <a:t>Sundowning</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Treatments</a:t>
            </a:r>
            <a:endParaRPr lang="en-US" u="sng" dirty="0"/>
          </a:p>
        </p:txBody>
      </p:sp>
      <p:sp>
        <p:nvSpPr>
          <p:cNvPr id="3" name="Content Placeholder 2"/>
          <p:cNvSpPr>
            <a:spLocks noGrp="1"/>
          </p:cNvSpPr>
          <p:nvPr>
            <p:ph idx="1"/>
          </p:nvPr>
        </p:nvSpPr>
        <p:spPr/>
        <p:txBody>
          <a:bodyPr>
            <a:normAutofit/>
          </a:bodyPr>
          <a:lstStyle/>
          <a:p>
            <a:r>
              <a:rPr lang="en-US" dirty="0" smtClean="0"/>
              <a:t>Aricept  (Donepezil)</a:t>
            </a:r>
          </a:p>
          <a:p>
            <a:r>
              <a:rPr lang="en-US" dirty="0" smtClean="0"/>
              <a:t>Exelon (Rivistigmine)</a:t>
            </a:r>
          </a:p>
          <a:p>
            <a:r>
              <a:rPr lang="en-US" dirty="0" smtClean="0"/>
              <a:t>Razadyne  (Galantamine)</a:t>
            </a:r>
          </a:p>
          <a:p>
            <a:r>
              <a:rPr lang="en-US" dirty="0" smtClean="0"/>
              <a:t>Namenda  (Mementine)</a:t>
            </a:r>
          </a:p>
          <a:p>
            <a:endParaRPr lang="en-US" dirty="0" smtClean="0"/>
          </a:p>
          <a:p>
            <a:r>
              <a:rPr lang="en-US" dirty="0" smtClean="0"/>
              <a:t>Medications slow progression of illness but do not cure it or stop progression.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172"/>
            <a:ext cx="8229600" cy="1143000"/>
          </a:xfrm>
        </p:spPr>
        <p:txBody>
          <a:bodyPr/>
          <a:lstStyle/>
          <a:p>
            <a:r>
              <a:rPr lang="en-US" u="sng" dirty="0" smtClean="0"/>
              <a:t>New Research</a:t>
            </a:r>
            <a:endParaRPr lang="en-US" u="sng" dirty="0"/>
          </a:p>
        </p:txBody>
      </p:sp>
      <p:sp>
        <p:nvSpPr>
          <p:cNvPr id="3" name="Content Placeholder 2"/>
          <p:cNvSpPr>
            <a:spLocks noGrp="1"/>
          </p:cNvSpPr>
          <p:nvPr>
            <p:ph idx="1"/>
          </p:nvPr>
        </p:nvSpPr>
        <p:spPr>
          <a:xfrm>
            <a:off x="457200" y="899828"/>
            <a:ext cx="8229600" cy="5958172"/>
          </a:xfrm>
        </p:spPr>
        <p:txBody>
          <a:bodyPr>
            <a:normAutofit fontScale="62500" lnSpcReduction="20000"/>
          </a:bodyPr>
          <a:lstStyle/>
          <a:p>
            <a:r>
              <a:rPr lang="en-US" b="1" dirty="0" smtClean="0"/>
              <a:t>Targets for future drugs:</a:t>
            </a:r>
          </a:p>
          <a:p>
            <a:r>
              <a:rPr lang="en-US" b="1" u="sng" dirty="0" smtClean="0"/>
              <a:t>Beta-amyloid</a:t>
            </a:r>
            <a:r>
              <a:rPr lang="en-US" u="sng" dirty="0" smtClean="0"/>
              <a:t> </a:t>
            </a:r>
            <a:r>
              <a:rPr lang="en-US" dirty="0" smtClean="0"/>
              <a:t>is the chief component of plaques, one hallmark Alzheimer's brain abnormality. Scientists now have a detailed understanding of how this protein fragment is clipped from its parent compound amyloid precursor protein (APP) by two enzymes — beta-secretase and gamma-secretase. Researchers are developing medications aimed at virtually every point in amyloid processing. This includes blocking activity of both enzymes; preventing the beta-amyloid fragments from clumping into plaques; and even using antibodies against beta-amyloid to clear it from the brain. </a:t>
            </a:r>
          </a:p>
          <a:p>
            <a:r>
              <a:rPr lang="en-US" b="1" u="sng" dirty="0" smtClean="0"/>
              <a:t>Inflammation</a:t>
            </a:r>
            <a:r>
              <a:rPr lang="en-US" dirty="0" smtClean="0"/>
              <a:t> is another key Alzheimer's brain abnormality. Scientists have learned a great deal about molecules involved in the body's overall inflammatory response and are working to better understand specific aspects of inflammation most active in the brain. These insights may point to novel anti-inflammatory treatments for Alzheimer's disease.</a:t>
            </a:r>
          </a:p>
          <a:p>
            <a:r>
              <a:rPr lang="en-US" b="1" u="sng" dirty="0" smtClean="0"/>
              <a:t>Insulin resistance</a:t>
            </a:r>
            <a:r>
              <a:rPr lang="en-US" dirty="0" smtClean="0"/>
              <a:t> and the way brain cells process insulin may be linked to Alzheimer's disease. Researchers are exploring the role of insulin in the brain and closely related questions of how brain cells use sugar and produce energy. These investigations may reveal strategies to support cell function and stave off Alzheimer-related changes.</a:t>
            </a:r>
            <a:r>
              <a:rPr lang="en-US" dirty="0" smtClean="0">
                <a:hlinkClick r:id="rId2"/>
              </a:rPr>
              <a:t/>
            </a:r>
            <a:br>
              <a:rPr lang="en-US" dirty="0" smtClean="0">
                <a:hlinkClick r:id="rId2"/>
              </a:rPr>
            </a:b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Prevention</a:t>
            </a:r>
            <a:endParaRPr lang="en-US" u="sng" dirty="0"/>
          </a:p>
        </p:txBody>
      </p:sp>
      <p:sp>
        <p:nvSpPr>
          <p:cNvPr id="3" name="Content Placeholder 2"/>
          <p:cNvSpPr>
            <a:spLocks noGrp="1"/>
          </p:cNvSpPr>
          <p:nvPr>
            <p:ph idx="1"/>
          </p:nvPr>
        </p:nvSpPr>
        <p:spPr>
          <a:xfrm>
            <a:off x="457200" y="1957324"/>
            <a:ext cx="8229600" cy="4525963"/>
          </a:xfrm>
        </p:spPr>
        <p:txBody>
          <a:bodyPr/>
          <a:lstStyle/>
          <a:p>
            <a:r>
              <a:rPr lang="en-US" dirty="0" smtClean="0"/>
              <a:t>Heart to Head Connection</a:t>
            </a:r>
          </a:p>
          <a:p>
            <a:endParaRPr lang="en-US" dirty="0" smtClean="0"/>
          </a:p>
          <a:p>
            <a:r>
              <a:rPr lang="en-US" dirty="0" smtClean="0"/>
              <a:t>Physical Activity and Diet</a:t>
            </a:r>
          </a:p>
          <a:p>
            <a:endParaRPr lang="en-US" dirty="0" smtClean="0"/>
          </a:p>
          <a:p>
            <a:r>
              <a:rPr lang="en-US" dirty="0" smtClean="0"/>
              <a:t>Social Connection and Intellectual Activity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MMSE"/>
          <p:cNvPicPr>
            <a:picLocks noGrp="1" noChangeAspect="1"/>
          </p:cNvPicPr>
          <p:nvPr>
            <p:ph idx="1"/>
          </p:nvPr>
        </p:nvPicPr>
        <p:blipFill>
          <a:blip r:embed="rId2"/>
          <a:srcRect l="-54779" r="-54779"/>
          <a:stretch>
            <a:fillRect/>
          </a:stretch>
        </p:blipFill>
        <p:spPr>
          <a:xfrm>
            <a:off x="195375" y="255571"/>
            <a:ext cx="8751213" cy="608152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Drawing Test</a:t>
            </a:r>
            <a:endParaRPr lang="en-US" dirty="0"/>
          </a:p>
        </p:txBody>
      </p:sp>
      <p:pic>
        <p:nvPicPr>
          <p:cNvPr id="5" name="Content Placeholder 4" descr="Scan 51.jpeg"/>
          <p:cNvPicPr>
            <a:picLocks noGrp="1" noChangeAspect="1"/>
          </p:cNvPicPr>
          <p:nvPr>
            <p:ph idx="1"/>
          </p:nvPr>
        </p:nvPicPr>
        <p:blipFill>
          <a:blip r:embed="rId2"/>
          <a:srcRect l="-25179" r="-25179"/>
          <a:stretch>
            <a:fillRect/>
          </a:stretch>
        </p:blipFill>
        <p:spPr>
          <a:xfrm>
            <a:off x="457200" y="1328886"/>
            <a:ext cx="8229600" cy="4525963"/>
          </a:xfrm>
        </p:spPr>
      </p:pic>
      <p:sp>
        <p:nvSpPr>
          <p:cNvPr id="4" name="TextBox 3"/>
          <p:cNvSpPr txBox="1"/>
          <p:nvPr/>
        </p:nvSpPr>
        <p:spPr>
          <a:xfrm>
            <a:off x="2022907" y="6101092"/>
            <a:ext cx="5289674" cy="369332"/>
          </a:xfrm>
          <a:prstGeom prst="rect">
            <a:avLst/>
          </a:prstGeom>
          <a:noFill/>
        </p:spPr>
        <p:txBody>
          <a:bodyPr wrap="square" rtlCol="0">
            <a:spAutoFit/>
          </a:bodyPr>
          <a:lstStyle/>
          <a:p>
            <a:r>
              <a:rPr lang="en-US" dirty="0" smtClean="0"/>
              <a:t>1.  Specificity of clock test.    2.  Diagnosis?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143"/>
            <a:ext cx="8229600" cy="1143000"/>
          </a:xfrm>
        </p:spPr>
        <p:txBody>
          <a:bodyPr>
            <a:normAutofit/>
          </a:bodyPr>
          <a:lstStyle/>
          <a:p>
            <a:r>
              <a:rPr lang="en-US" sz="6000" dirty="0" smtClean="0"/>
              <a:t>Facial Tissue</a:t>
            </a:r>
            <a:endParaRPr lang="en-US" sz="6000"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3357" y="1088571"/>
            <a:ext cx="5878286" cy="329066"/>
          </a:xfrm>
        </p:spPr>
        <p:txBody>
          <a:bodyPr>
            <a:normAutofit fontScale="90000"/>
          </a:bodyPr>
          <a:lstStyle/>
          <a:p>
            <a:endParaRPr lang="en-US" dirty="0"/>
          </a:p>
        </p:txBody>
      </p:sp>
      <p:graphicFrame>
        <p:nvGraphicFramePr>
          <p:cNvPr id="4" name="Content Placeholder 3"/>
          <p:cNvGraphicFramePr>
            <a:graphicFrameLocks noGrp="1"/>
          </p:cNvGraphicFramePr>
          <p:nvPr>
            <p:ph idx="1"/>
          </p:nvPr>
        </p:nvGraphicFramePr>
        <p:xfrm>
          <a:off x="457200" y="662894"/>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5" name="Rectangle 4"/>
          <p:cNvSpPr/>
          <p:nvPr/>
        </p:nvSpPr>
        <p:spPr>
          <a:xfrm>
            <a:off x="599920" y="4326834"/>
            <a:ext cx="1729558" cy="1123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Fronto-Temporal</a:t>
            </a:r>
          </a:p>
          <a:p>
            <a:pPr algn="ctr"/>
            <a:r>
              <a:rPr lang="en-US" sz="1600" dirty="0" smtClean="0"/>
              <a:t>(Picks Disease)</a:t>
            </a:r>
            <a:endParaRPr lang="en-US" sz="1600" dirty="0"/>
          </a:p>
        </p:txBody>
      </p:sp>
      <p:sp>
        <p:nvSpPr>
          <p:cNvPr id="6" name="Rectangle 5"/>
          <p:cNvSpPr/>
          <p:nvPr/>
        </p:nvSpPr>
        <p:spPr>
          <a:xfrm>
            <a:off x="2485043" y="4326834"/>
            <a:ext cx="1710411" cy="1123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Creutzfeldt-Jakob</a:t>
            </a:r>
          </a:p>
          <a:p>
            <a:pPr algn="ctr"/>
            <a:r>
              <a:rPr lang="en-US" sz="1600" dirty="0" smtClean="0"/>
              <a:t>Disease</a:t>
            </a:r>
            <a:endParaRPr lang="en-US" sz="1600" dirty="0"/>
          </a:p>
        </p:txBody>
      </p:sp>
      <p:sp>
        <p:nvSpPr>
          <p:cNvPr id="7" name="Rectangle 6"/>
          <p:cNvSpPr/>
          <p:nvPr/>
        </p:nvSpPr>
        <p:spPr>
          <a:xfrm>
            <a:off x="4295175" y="4326834"/>
            <a:ext cx="2335860" cy="1123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Huntington’s Disease</a:t>
            </a:r>
            <a:endParaRPr lang="en-US" dirty="0"/>
          </a:p>
        </p:txBody>
      </p:sp>
      <p:sp>
        <p:nvSpPr>
          <p:cNvPr id="8" name="Rectangle 7"/>
          <p:cNvSpPr/>
          <p:nvPr/>
        </p:nvSpPr>
        <p:spPr>
          <a:xfrm>
            <a:off x="6726767" y="4326834"/>
            <a:ext cx="1761469" cy="1123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Dementia with Lewy Bodies</a:t>
            </a:r>
            <a:endParaRPr lang="en-US" dirty="0"/>
          </a:p>
        </p:txBody>
      </p:sp>
      <p:sp>
        <p:nvSpPr>
          <p:cNvPr id="9" name="Rectangle 8"/>
          <p:cNvSpPr/>
          <p:nvPr/>
        </p:nvSpPr>
        <p:spPr>
          <a:xfrm>
            <a:off x="1595533" y="5615950"/>
            <a:ext cx="1889111" cy="1078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Down’s Syndrome</a:t>
            </a:r>
            <a:endParaRPr lang="en-US" dirty="0"/>
          </a:p>
        </p:txBody>
      </p:sp>
      <p:sp>
        <p:nvSpPr>
          <p:cNvPr id="10" name="Rectangle 9"/>
          <p:cNvSpPr/>
          <p:nvPr/>
        </p:nvSpPr>
        <p:spPr>
          <a:xfrm>
            <a:off x="4824892" y="5615950"/>
            <a:ext cx="1806143" cy="10785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TBI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5143"/>
            <a:ext cx="8229600" cy="1143000"/>
          </a:xfrm>
        </p:spPr>
        <p:txBody>
          <a:bodyPr>
            <a:normAutofit fontScale="90000"/>
          </a:bodyPr>
          <a:lstStyle/>
          <a:p>
            <a:r>
              <a:rPr lang="en-US" sz="3556" dirty="0" smtClean="0"/>
              <a:t/>
            </a:r>
            <a:br>
              <a:rPr lang="en-US" sz="3556" dirty="0" smtClean="0"/>
            </a:br>
            <a:r>
              <a:rPr lang="en-US" sz="4444" dirty="0" smtClean="0"/>
              <a:t>Prevalence of Alzheimer’s Disease </a:t>
            </a:r>
            <a:r>
              <a:rPr lang="en-US" dirty="0" smtClean="0"/>
              <a:t/>
            </a:r>
            <a:br>
              <a:rPr lang="en-US" dirty="0" smtClean="0"/>
            </a:br>
            <a:endParaRPr lang="en-US" dirty="0"/>
          </a:p>
        </p:txBody>
      </p:sp>
      <p:sp>
        <p:nvSpPr>
          <p:cNvPr id="8" name="Content Placeholder 7"/>
          <p:cNvSpPr>
            <a:spLocks noGrp="1"/>
          </p:cNvSpPr>
          <p:nvPr>
            <p:ph idx="1"/>
          </p:nvPr>
        </p:nvSpPr>
        <p:spPr>
          <a:xfrm>
            <a:off x="457200" y="1115786"/>
            <a:ext cx="8229600" cy="5125357"/>
          </a:xfrm>
        </p:spPr>
        <p:txBody>
          <a:bodyPr>
            <a:normAutofit fontScale="70000" lnSpcReduction="20000"/>
          </a:bodyPr>
          <a:lstStyle/>
          <a:p>
            <a:r>
              <a:rPr lang="en-US" dirty="0" smtClean="0"/>
              <a:t>An </a:t>
            </a:r>
            <a:r>
              <a:rPr lang="en-US" dirty="0"/>
              <a:t>estimated 5.2 million Americans of all </a:t>
            </a:r>
            <a:r>
              <a:rPr lang="en-US" dirty="0" smtClean="0"/>
              <a:t>ages have </a:t>
            </a:r>
            <a:r>
              <a:rPr lang="en-US" dirty="0"/>
              <a:t>Alzheimer’s disease in 2013. This includes </a:t>
            </a:r>
            <a:r>
              <a:rPr lang="en-US" dirty="0" smtClean="0"/>
              <a:t>an estimated </a:t>
            </a:r>
            <a:r>
              <a:rPr lang="en-US" dirty="0"/>
              <a:t>5 million people age 65 and </a:t>
            </a:r>
            <a:r>
              <a:rPr lang="en-US" dirty="0" smtClean="0"/>
              <a:t>older and </a:t>
            </a:r>
            <a:r>
              <a:rPr lang="en-US" dirty="0"/>
              <a:t>approximately 200,000 individuals under </a:t>
            </a:r>
            <a:r>
              <a:rPr lang="en-US" dirty="0" smtClean="0"/>
              <a:t>age 65 </a:t>
            </a:r>
            <a:r>
              <a:rPr lang="en-US" dirty="0"/>
              <a:t>who have younger-onset Alzheimer’s</a:t>
            </a:r>
            <a:r>
              <a:rPr lang="en-US" dirty="0" smtClean="0"/>
              <a:t>.</a:t>
            </a:r>
          </a:p>
          <a:p>
            <a:endParaRPr lang="en-US" dirty="0" smtClean="0"/>
          </a:p>
          <a:p>
            <a:r>
              <a:rPr lang="en-US" dirty="0" smtClean="0"/>
              <a:t>One </a:t>
            </a:r>
            <a:r>
              <a:rPr lang="en-US" dirty="0"/>
              <a:t>in nine people age 65 and older (11 percent</a:t>
            </a:r>
            <a:r>
              <a:rPr lang="en-US" dirty="0" smtClean="0"/>
              <a:t>) has </a:t>
            </a:r>
            <a:r>
              <a:rPr lang="en-US" dirty="0"/>
              <a:t>Alzheimer’s </a:t>
            </a:r>
            <a:r>
              <a:rPr lang="en-US" dirty="0" smtClean="0"/>
              <a:t>disease.</a:t>
            </a:r>
          </a:p>
          <a:p>
            <a:endParaRPr lang="en-US" dirty="0" smtClean="0"/>
          </a:p>
          <a:p>
            <a:r>
              <a:rPr lang="en-US" dirty="0" smtClean="0"/>
              <a:t>About one in five (18%) of people age 75-84 have AD.</a:t>
            </a:r>
          </a:p>
          <a:p>
            <a:endParaRPr lang="en-US" dirty="0" smtClean="0"/>
          </a:p>
          <a:p>
            <a:r>
              <a:rPr lang="en-US" dirty="0" smtClean="0"/>
              <a:t>About </a:t>
            </a:r>
            <a:r>
              <a:rPr lang="en-US" dirty="0"/>
              <a:t>one-third of people age 85 and </a:t>
            </a:r>
            <a:r>
              <a:rPr lang="en-US" dirty="0" smtClean="0"/>
              <a:t>older (</a:t>
            </a:r>
            <a:r>
              <a:rPr lang="en-US" dirty="0"/>
              <a:t>32 percent) have Alzheimer’s </a:t>
            </a:r>
            <a:r>
              <a:rPr lang="en-US" dirty="0" smtClean="0"/>
              <a:t>disease.</a:t>
            </a:r>
          </a:p>
          <a:p>
            <a:endParaRPr lang="en-US" dirty="0" smtClean="0"/>
          </a:p>
          <a:p>
            <a:r>
              <a:rPr lang="en-US" dirty="0" smtClean="0"/>
              <a:t>Of </a:t>
            </a:r>
            <a:r>
              <a:rPr lang="en-US" dirty="0"/>
              <a:t>those with Alzheimer’s disease, an </a:t>
            </a:r>
            <a:r>
              <a:rPr lang="en-US" dirty="0" smtClean="0"/>
              <a:t>estimated 4 </a:t>
            </a:r>
            <a:r>
              <a:rPr lang="en-US" dirty="0"/>
              <a:t>percent are under age 65, 13 percent are 65 to </a:t>
            </a:r>
            <a:r>
              <a:rPr lang="en-US" dirty="0" smtClean="0"/>
              <a:t>74, 44 </a:t>
            </a:r>
            <a:r>
              <a:rPr lang="en-US" dirty="0"/>
              <a:t>percent are 75 to 84, and 38 percent are </a:t>
            </a:r>
            <a:r>
              <a:rPr lang="en-US" dirty="0" smtClean="0"/>
              <a:t>85 or </a:t>
            </a:r>
            <a:r>
              <a:rPr lang="en-US" dirty="0"/>
              <a:t>older</a:t>
            </a:r>
            <a:r>
              <a:rPr lang="en-US" dirty="0" smtClean="0"/>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For Dementia</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Age</a:t>
            </a:r>
          </a:p>
          <a:p>
            <a:pPr marL="514350" indent="-514350">
              <a:buAutoNum type="arabicPeriod"/>
            </a:pPr>
            <a:r>
              <a:rPr lang="en-US" dirty="0" smtClean="0"/>
              <a:t>Family History</a:t>
            </a:r>
          </a:p>
          <a:p>
            <a:pPr marL="514350" indent="-514350">
              <a:buAutoNum type="arabicPeriod"/>
            </a:pPr>
            <a:r>
              <a:rPr lang="en-US" dirty="0" smtClean="0"/>
              <a:t>Genetics:  APOE-e4 associated with 25% of AD cases.</a:t>
            </a:r>
          </a:p>
          <a:p>
            <a:pPr marL="514350" indent="-514350">
              <a:buAutoNum type="arabicPeriod"/>
            </a:pPr>
            <a:r>
              <a:rPr lang="en-US" dirty="0" smtClean="0"/>
              <a:t>History of Head Trauma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Hallmark changes of Alzheimer's</a:t>
            </a:r>
          </a:p>
        </p:txBody>
      </p:sp>
      <p:sp>
        <p:nvSpPr>
          <p:cNvPr id="3" name="Content Placeholder 2"/>
          <p:cNvSpPr>
            <a:spLocks noGrp="1"/>
          </p:cNvSpPr>
          <p:nvPr>
            <p:ph idx="1"/>
          </p:nvPr>
        </p:nvSpPr>
        <p:spPr/>
        <p:txBody>
          <a:bodyPr>
            <a:normAutofit fontScale="70000" lnSpcReduction="20000"/>
          </a:bodyPr>
          <a:lstStyle/>
          <a:p>
            <a:r>
              <a:rPr lang="en-US" dirty="0" smtClean="0"/>
              <a:t>Scientists have identified several hallmark Alzheimer's brain abnormalities, including:</a:t>
            </a:r>
          </a:p>
          <a:p>
            <a:r>
              <a:rPr lang="en-US" b="1" dirty="0" smtClean="0"/>
              <a:t>Plaques, </a:t>
            </a:r>
            <a:r>
              <a:rPr lang="en-US" dirty="0" smtClean="0"/>
              <a:t>microscopic clumps of a protein called beta-amyloid peptide</a:t>
            </a:r>
          </a:p>
          <a:p>
            <a:r>
              <a:rPr lang="en-US" b="1" dirty="0" smtClean="0"/>
              <a:t>Tangles,</a:t>
            </a:r>
            <a:r>
              <a:rPr lang="en-US" dirty="0" smtClean="0"/>
              <a:t> twisted microscopic strands of the protein tau (rhymes with "wow")</a:t>
            </a:r>
          </a:p>
          <a:p>
            <a:r>
              <a:rPr lang="en-US" b="1" dirty="0" smtClean="0"/>
              <a:t>Loss of connections among brain cells</a:t>
            </a:r>
            <a:r>
              <a:rPr lang="en-US" dirty="0" smtClean="0"/>
              <a:t> responsible for memory, learning and communication. These connections, or synapses, transmit information from cell to cell.</a:t>
            </a:r>
          </a:p>
          <a:p>
            <a:r>
              <a:rPr lang="en-US" b="1" dirty="0" smtClean="0"/>
              <a:t>Inflammation</a:t>
            </a:r>
            <a:r>
              <a:rPr lang="en-US" dirty="0" smtClean="0"/>
              <a:t> resulting from the brain's effort to fend off the lethal effects of the other changes under way</a:t>
            </a:r>
          </a:p>
          <a:p>
            <a:r>
              <a:rPr lang="en-US" b="1" dirty="0" smtClean="0"/>
              <a:t>Eventual death of brain cells </a:t>
            </a:r>
            <a:r>
              <a:rPr lang="en-US" dirty="0" smtClean="0"/>
              <a:t>and severe tissue shrinkage</a:t>
            </a:r>
          </a:p>
          <a:p>
            <a:r>
              <a:rPr lang="en-US" dirty="0" smtClean="0"/>
              <a:t>  All these processes have a devastating impact on the brain, and over time, the brain shrinks dramatically, affecting nearly all its functions. </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7708</TotalTime>
  <Words>1733</Words>
  <Application>Microsoft Macintosh PowerPoint</Application>
  <PresentationFormat>On-screen Show (4:3)</PresentationFormat>
  <Paragraphs>151</Paragraphs>
  <Slides>23</Slides>
  <Notes>0</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Decoding Dementia</vt:lpstr>
      <vt:lpstr>Dementia vs. Alzheimer’s Disease</vt:lpstr>
      <vt:lpstr>Slide 3</vt:lpstr>
      <vt:lpstr>Clock Drawing Test</vt:lpstr>
      <vt:lpstr>Facial Tissue</vt:lpstr>
      <vt:lpstr>Slide 6</vt:lpstr>
      <vt:lpstr> Prevalence of Alzheimer’s Disease  </vt:lpstr>
      <vt:lpstr>Risk Factors For Dementia</vt:lpstr>
      <vt:lpstr>Hallmark changes of Alzheimer's</vt:lpstr>
      <vt:lpstr>PET Scan Images with Pittsburgh Compound B</vt:lpstr>
      <vt:lpstr>STAGES OF DEMENTIA</vt:lpstr>
      <vt:lpstr>Stage 2: Very mild cognitive decline  (may be normal age-related changes or earliest signs of Alzheimer's disease)</vt:lpstr>
      <vt:lpstr>  Typical age-related memory loss and other changes compared to Alzheimer's </vt:lpstr>
      <vt:lpstr>Stage 3</vt:lpstr>
      <vt:lpstr>Stage 4:  Moderate cognitive decline (Mild or early-stage Alzheimer's disease) </vt:lpstr>
      <vt:lpstr>Stage 5: Moderately severe cognitive decline (Moderate or mid-stage Alzheimer's disease)</vt:lpstr>
      <vt:lpstr>Stage 6: Severe cognitive decline (Moderately severe or mid-stage Alzheimer's disease)</vt:lpstr>
      <vt:lpstr>Stage 7: Very severe cognitive decline (Severe or late-stage Alzheimer's disease)</vt:lpstr>
      <vt:lpstr>Marilyn’s History Overview</vt:lpstr>
      <vt:lpstr>Behavioral Problems Associated with Later Stages of Dementia</vt:lpstr>
      <vt:lpstr>Treatments</vt:lpstr>
      <vt:lpstr>New Research</vt:lpstr>
      <vt:lpstr>Prevention</vt:lpstr>
    </vt:vector>
  </TitlesOfParts>
  <Company>David Fox, 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Decoding Dementia</dc:title>
  <dc:creator>David Fox</dc:creator>
  <cp:lastModifiedBy>David Fox</cp:lastModifiedBy>
  <cp:revision>14</cp:revision>
  <dcterms:created xsi:type="dcterms:W3CDTF">2014-05-01T10:15:48Z</dcterms:created>
  <dcterms:modified xsi:type="dcterms:W3CDTF">2014-05-01T10:18:38Z</dcterms:modified>
</cp:coreProperties>
</file>